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Layouts/slideLayout1.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lvl5pPr>
    <a:lvl6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lvl6pPr>
    <a:lvl7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lvl7pPr>
    <a:lvl8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lvl8pPr>
    <a:lvl9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5E6"/>
          </a:solidFill>
        </a:fill>
      </a:tcStyle>
    </a:wholeTbl>
    <a:band2H>
      <a:tcTxStyle b="def" i="def"/>
      <a:tcStyle>
        <a:tcBdr/>
        <a:fill>
          <a:solidFill>
            <a:srgbClr val="E6EBF3"/>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7.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 name="Shape 17"/>
          <p:cNvSpPr/>
          <p:nvPr>
            <p:ph type="sldImg"/>
          </p:nvPr>
        </p:nvSpPr>
        <p:spPr>
          <a:xfrm>
            <a:off x="1143000" y="685800"/>
            <a:ext cx="4572000" cy="3429000"/>
          </a:xfrm>
          <a:prstGeom prst="rect">
            <a:avLst/>
          </a:prstGeom>
        </p:spPr>
        <p:txBody>
          <a:bodyPr/>
          <a:lstStyle/>
          <a:p>
            <a:pPr/>
          </a:p>
        </p:txBody>
      </p:sp>
      <p:sp>
        <p:nvSpPr>
          <p:cNvPr id="18" name="Shape 1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6999"/>
      </a:lnSpc>
      <a:defRPr sz="2200">
        <a:latin typeface="+mn-lt"/>
        <a:ea typeface="+mn-ea"/>
        <a:cs typeface="+mn-cs"/>
        <a:sym typeface="Helvetica Neue"/>
      </a:defRPr>
    </a:lvl1pPr>
    <a:lvl2pPr indent="228600" defTabSz="457200" latinLnBrk="0">
      <a:lnSpc>
        <a:spcPct val="116999"/>
      </a:lnSpc>
      <a:defRPr sz="2200">
        <a:latin typeface="+mn-lt"/>
        <a:ea typeface="+mn-ea"/>
        <a:cs typeface="+mn-cs"/>
        <a:sym typeface="Helvetica Neue"/>
      </a:defRPr>
    </a:lvl2pPr>
    <a:lvl3pPr indent="457200" defTabSz="457200" latinLnBrk="0">
      <a:lnSpc>
        <a:spcPct val="116999"/>
      </a:lnSpc>
      <a:defRPr sz="2200">
        <a:latin typeface="+mn-lt"/>
        <a:ea typeface="+mn-ea"/>
        <a:cs typeface="+mn-cs"/>
        <a:sym typeface="Helvetica Neue"/>
      </a:defRPr>
    </a:lvl3pPr>
    <a:lvl4pPr indent="685800" defTabSz="457200" latinLnBrk="0">
      <a:lnSpc>
        <a:spcPct val="116999"/>
      </a:lnSpc>
      <a:defRPr sz="2200">
        <a:latin typeface="+mn-lt"/>
        <a:ea typeface="+mn-ea"/>
        <a:cs typeface="+mn-cs"/>
        <a:sym typeface="Helvetica Neue"/>
      </a:defRPr>
    </a:lvl4pPr>
    <a:lvl5pPr indent="914400" defTabSz="457200" latinLnBrk="0">
      <a:lnSpc>
        <a:spcPct val="116999"/>
      </a:lnSpc>
      <a:defRPr sz="2200">
        <a:latin typeface="+mn-lt"/>
        <a:ea typeface="+mn-ea"/>
        <a:cs typeface="+mn-cs"/>
        <a:sym typeface="Helvetica Neue"/>
      </a:defRPr>
    </a:lvl5pPr>
    <a:lvl6pPr indent="1143000" defTabSz="457200" latinLnBrk="0">
      <a:lnSpc>
        <a:spcPct val="116999"/>
      </a:lnSpc>
      <a:defRPr sz="2200">
        <a:latin typeface="+mn-lt"/>
        <a:ea typeface="+mn-ea"/>
        <a:cs typeface="+mn-cs"/>
        <a:sym typeface="Helvetica Neue"/>
      </a:defRPr>
    </a:lvl6pPr>
    <a:lvl7pPr indent="1371600" defTabSz="457200" latinLnBrk="0">
      <a:lnSpc>
        <a:spcPct val="116999"/>
      </a:lnSpc>
      <a:defRPr sz="2200">
        <a:latin typeface="+mn-lt"/>
        <a:ea typeface="+mn-ea"/>
        <a:cs typeface="+mn-cs"/>
        <a:sym typeface="Helvetica Neue"/>
      </a:defRPr>
    </a:lvl7pPr>
    <a:lvl8pPr indent="1600200" defTabSz="457200" latinLnBrk="0">
      <a:lnSpc>
        <a:spcPct val="116999"/>
      </a:lnSpc>
      <a:defRPr sz="2200">
        <a:latin typeface="+mn-lt"/>
        <a:ea typeface="+mn-ea"/>
        <a:cs typeface="+mn-cs"/>
        <a:sym typeface="Helvetica Neue"/>
      </a:defRPr>
    </a:lvl8pPr>
    <a:lvl9pPr indent="1828800" defTabSz="457200" latinLnBrk="0">
      <a:lnSpc>
        <a:spcPct val="116999"/>
      </a:lnSpc>
      <a:defRPr sz="2200">
        <a:latin typeface="+mn-lt"/>
        <a:ea typeface="+mn-ea"/>
        <a:cs typeface="+mn-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幻灯片编号"/>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标题文本"/>
          <p:cNvSpPr txBox="1"/>
          <p:nvPr>
            <p:ph type="title"/>
          </p:nvPr>
        </p:nvSpPr>
        <p:spPr>
          <a:xfrm>
            <a:off x="650240" y="319746"/>
            <a:ext cx="11704320" cy="176729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标题文本</a:t>
            </a:r>
          </a:p>
        </p:txBody>
      </p:sp>
      <p:sp>
        <p:nvSpPr>
          <p:cNvPr id="3" name="正文级别 1…"/>
          <p:cNvSpPr txBox="1"/>
          <p:nvPr>
            <p:ph type="body" idx="1"/>
          </p:nvPr>
        </p:nvSpPr>
        <p:spPr>
          <a:xfrm>
            <a:off x="650240" y="2087044"/>
            <a:ext cx="11704320" cy="681451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lstStyle/>
          <a:p>
            <a:pPr/>
            <a:r>
              <a:t>正文级别 1</a:t>
            </a:r>
          </a:p>
          <a:p>
            <a:pPr lvl="1"/>
            <a:r>
              <a:t>正文级别 2</a:t>
            </a:r>
          </a:p>
          <a:p>
            <a:pPr lvl="2"/>
            <a:r>
              <a:t>正文级别 3</a:t>
            </a:r>
          </a:p>
          <a:p>
            <a:pPr lvl="3"/>
            <a:r>
              <a:t>正文级别 4</a:t>
            </a:r>
          </a:p>
          <a:p>
            <a:pPr lvl="4"/>
            <a:r>
              <a:t>正文级别 5</a:t>
            </a:r>
          </a:p>
        </p:txBody>
      </p:sp>
      <p:sp>
        <p:nvSpPr>
          <p:cNvPr id="4" name="幻灯片编号"/>
          <p:cNvSpPr txBox="1"/>
          <p:nvPr>
            <p:ph type="sldNum" sz="quarter" idx="2"/>
          </p:nvPr>
        </p:nvSpPr>
        <p:spPr>
          <a:xfrm>
            <a:off x="6327775" y="9296400"/>
            <a:ext cx="340259" cy="324306"/>
          </a:xfrm>
          <a:prstGeom prst="rect">
            <a:avLst/>
          </a:prstGeom>
          <a:ln w="12700">
            <a:miter lim="400000"/>
          </a:ln>
        </p:spPr>
        <p:txBody>
          <a:bodyPr wrap="none" lIns="50800" tIns="50800" rIns="50800" bIns="50800">
            <a:spAutoFit/>
          </a:bodyPr>
          <a:lstStyle>
            <a:lvl1pPr algn="l" defTabSz="914400">
              <a:defRPr b="0" sz="1600">
                <a:solidFill>
                  <a:srgbClr val="FFFFFF"/>
                </a:solidFill>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5pPr>
      <a:lvl6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6pPr>
      <a:lvl7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7pPr>
      <a:lvl8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9pPr>
    </p:titleStyle>
    <p:bodyStyle>
      <a:lvl1pPr marL="444500" marR="0" indent="-444500"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mn-lt"/>
          <a:ea typeface="+mn-ea"/>
          <a:cs typeface="+mn-cs"/>
          <a:sym typeface="Helvetica Neue"/>
        </a:defRPr>
      </a:lvl1pPr>
      <a:lvl2pPr marL="1234722" marR="0" indent="-790222"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mn-lt"/>
          <a:ea typeface="+mn-ea"/>
          <a:cs typeface="+mn-cs"/>
          <a:sym typeface="Helvetica Neue"/>
        </a:defRPr>
      </a:lvl2pPr>
      <a:lvl3pPr marL="1679222" marR="0" indent="-790222"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mn-lt"/>
          <a:ea typeface="+mn-ea"/>
          <a:cs typeface="+mn-cs"/>
          <a:sym typeface="Helvetica Neue"/>
        </a:defRPr>
      </a:lvl3pPr>
      <a:lvl4pPr marL="2123722" marR="0" indent="-790222"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mn-lt"/>
          <a:ea typeface="+mn-ea"/>
          <a:cs typeface="+mn-cs"/>
          <a:sym typeface="Helvetica Neue"/>
        </a:defRPr>
      </a:lvl4pPr>
      <a:lvl5pPr marL="2568222" marR="0" indent="-790222"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mn-lt"/>
          <a:ea typeface="+mn-ea"/>
          <a:cs typeface="+mn-cs"/>
          <a:sym typeface="Helvetica Neue"/>
        </a:defRPr>
      </a:lvl5pPr>
      <a:lvl6pPr marL="3025422" marR="0" indent="-790222"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mn-lt"/>
          <a:ea typeface="+mn-ea"/>
          <a:cs typeface="+mn-cs"/>
          <a:sym typeface="Helvetica Neue"/>
        </a:defRPr>
      </a:lvl6pPr>
      <a:lvl7pPr marL="3482622" marR="0" indent="-790222"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mn-lt"/>
          <a:ea typeface="+mn-ea"/>
          <a:cs typeface="+mn-cs"/>
          <a:sym typeface="Helvetica Neue"/>
        </a:defRPr>
      </a:lvl7pPr>
      <a:lvl8pPr marL="3939822" marR="0" indent="-790222"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mn-lt"/>
          <a:ea typeface="+mn-ea"/>
          <a:cs typeface="+mn-cs"/>
          <a:sym typeface="Helvetica Neue"/>
        </a:defRPr>
      </a:lvl8pPr>
      <a:lvl9pPr marL="4397022" marR="0" indent="-790222" algn="l" defTabSz="584200" rtl="0" latinLnBrk="0">
        <a:lnSpc>
          <a:spcPct val="100000"/>
        </a:lnSpc>
        <a:spcBef>
          <a:spcPts val="4200"/>
        </a:spcBef>
        <a:spcAft>
          <a:spcPts val="0"/>
        </a:spcAft>
        <a:buClr>
          <a:srgbClr val="FFFFFF"/>
        </a:buClr>
        <a:buSzPct val="145000"/>
        <a:buFontTx/>
        <a:buChar char=""/>
        <a:tabLst/>
        <a:defRPr b="0" baseline="0" cap="none" i="0" spc="0" strike="noStrike" sz="3200" u="none">
          <a:ln>
            <a:noFill/>
          </a:ln>
          <a:solidFill>
            <a:srgbClr val="FFFFFF"/>
          </a:solidFill>
          <a:uFillTx/>
          <a:latin typeface="+mn-lt"/>
          <a:ea typeface="+mn-ea"/>
          <a:cs typeface="+mn-cs"/>
          <a:sym typeface="Helvetica Neue"/>
        </a:defRPr>
      </a:lvl9pPr>
    </p:bodyStyle>
    <p:otherStyle>
      <a:lvl1pPr marL="0" marR="0" indent="0" algn="l" defTabSz="9144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l" defTabSz="9144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l" defTabSz="9144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l" defTabSz="9144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l" defTabSz="9144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0" algn="l" defTabSz="9144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0" algn="l" defTabSz="9144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0" algn="l" defTabSz="9144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0" algn="l" defTabSz="9144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4.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 name="iOS App如何运行"/>
          <p:cNvSpPr txBox="1"/>
          <p:nvPr>
            <p:ph type="title" idx="4294967295"/>
          </p:nvPr>
        </p:nvSpPr>
        <p:spPr>
          <a:xfrm>
            <a:off x="1269999" y="773112"/>
            <a:ext cx="10464802" cy="2447926"/>
          </a:xfrm>
          <a:prstGeom prst="rect">
            <a:avLst/>
          </a:prstGeom>
        </p:spPr>
        <p:txBody>
          <a:bodyPr anchor="b">
            <a:normAutofit fontScale="100000" lnSpcReduction="0"/>
          </a:bodyPr>
          <a:lstStyle/>
          <a:p>
            <a:pPr/>
            <a:r>
              <a:t>iOS App如何运行</a:t>
            </a:r>
          </a:p>
        </p:txBody>
      </p:sp>
      <p:sp>
        <p:nvSpPr>
          <p:cNvPr id="21" name="基础框架…"/>
          <p:cNvSpPr txBox="1"/>
          <p:nvPr/>
        </p:nvSpPr>
        <p:spPr>
          <a:xfrm>
            <a:off x="2398712" y="5813424"/>
            <a:ext cx="6154738" cy="181732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lgn="l" defTabSz="914400">
              <a:buSzPct val="100000"/>
              <a:buFont typeface="Arial"/>
              <a:buChar char="•"/>
              <a:defRPr b="0" sz="3200">
                <a:solidFill>
                  <a:srgbClr val="FFFFFF"/>
                </a:solidFill>
              </a:defRPr>
            </a:pPr>
            <a:r>
              <a:t>基础框架</a:t>
            </a:r>
          </a:p>
          <a:p>
            <a:pPr marL="342900" indent="-342900" algn="l" defTabSz="914400">
              <a:buSzPct val="100000"/>
              <a:buFont typeface="Arial"/>
              <a:buChar char="•"/>
              <a:defRPr b="0" sz="3200">
                <a:solidFill>
                  <a:srgbClr val="FFFFFF"/>
                </a:solidFill>
              </a:defRPr>
            </a:pPr>
            <a:r>
              <a:t>UI</a:t>
            </a:r>
            <a:r>
              <a:t>渲染</a:t>
            </a:r>
          </a:p>
          <a:p>
            <a:pPr marL="342900" indent="-342900" algn="l" defTabSz="914400">
              <a:buSzPct val="100000"/>
              <a:buFont typeface="Arial"/>
              <a:buChar char="•"/>
              <a:defRPr b="0" sz="3200">
                <a:solidFill>
                  <a:srgbClr val="FFFFFF"/>
                </a:solidFill>
              </a:defRPr>
            </a:pPr>
            <a:r>
              <a:t>用户交互</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6" name="影响GPU使用率的操作"/>
          <p:cNvSpPr txBox="1"/>
          <p:nvPr/>
        </p:nvSpPr>
        <p:spPr>
          <a:xfrm>
            <a:off x="1525587" y="1166812"/>
            <a:ext cx="4614267" cy="662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3200">
                <a:solidFill>
                  <a:srgbClr val="FFFFFF"/>
                </a:solidFill>
              </a:defRPr>
            </a:pPr>
            <a:r>
              <a:t>影响</a:t>
            </a:r>
            <a:r>
              <a:t>GPU</a:t>
            </a:r>
            <a:r>
              <a:t>使用率的操作</a:t>
            </a:r>
          </a:p>
        </p:txBody>
      </p:sp>
      <p:sp>
        <p:nvSpPr>
          <p:cNvPr id="67" name="图层混合   layer的混合涉及到颜色的计算，两个layer混合后每个混合后的像素颜色计算公式为：R = S + D * (1 - Sa)，(Source(top)，Destination(lower))。如果Source(top)是不透明的，那么R = S。…"/>
          <p:cNvSpPr txBox="1"/>
          <p:nvPr/>
        </p:nvSpPr>
        <p:spPr>
          <a:xfrm>
            <a:off x="1347787" y="2312924"/>
            <a:ext cx="10009189" cy="230784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lgn="l" defTabSz="914400">
              <a:buSzPct val="100000"/>
              <a:buFont typeface="Arial"/>
              <a:buChar char="•"/>
              <a:defRPr b="0" sz="1800">
                <a:solidFill>
                  <a:srgbClr val="FFFFFF"/>
                </a:solidFill>
              </a:defRPr>
            </a:pPr>
            <a:r>
              <a:t>图层混合   </a:t>
            </a:r>
            <a:r>
              <a:t>layer</a:t>
            </a:r>
            <a:r>
              <a:t>的混合涉及到颜色的计算，两个</a:t>
            </a:r>
            <a:r>
              <a:t>layer</a:t>
            </a:r>
            <a:r>
              <a:t>混合后每个混合后的像素颜色计算公式为：</a:t>
            </a:r>
            <a:r>
              <a:t>R = S + D * (1 - Sa)</a:t>
            </a:r>
            <a:r>
              <a:t>，</a:t>
            </a:r>
            <a:r>
              <a:t>(Source(top)</a:t>
            </a:r>
            <a:r>
              <a:t>，</a:t>
            </a:r>
            <a:r>
              <a:t>Destination(lower))</a:t>
            </a:r>
            <a:r>
              <a:t>。如果</a:t>
            </a:r>
            <a:r>
              <a:t>Source(top)</a:t>
            </a:r>
            <a:r>
              <a:t>是不透明的，那么</a:t>
            </a:r>
            <a:r>
              <a:t>R = S</a:t>
            </a:r>
            <a:r>
              <a:t>。</a:t>
            </a:r>
          </a:p>
          <a:p>
            <a:pPr marL="342900" indent="-342900" algn="l" defTabSz="914400">
              <a:defRPr b="0" sz="1800">
                <a:solidFill>
                  <a:srgbClr val="FFFFFF"/>
                </a:solidFill>
                <a:latin typeface="-apple-system"/>
                <a:ea typeface="-apple-system"/>
                <a:cs typeface="-apple-system"/>
                <a:sym typeface="-apple-system"/>
              </a:defRPr>
            </a:pPr>
          </a:p>
          <a:p>
            <a:pPr marL="342900" indent="-342900" algn="l" defTabSz="914400">
              <a:buSzPct val="100000"/>
              <a:buFont typeface="Arial"/>
              <a:buChar char="•"/>
              <a:defRPr b="0" sz="1800">
                <a:solidFill>
                  <a:srgbClr val="FFFFFF"/>
                </a:solidFill>
              </a:defRPr>
            </a:pPr>
            <a:r>
              <a:t>离屏渲染   一般情况下，</a:t>
            </a:r>
            <a:r>
              <a:t>OpenGL</a:t>
            </a:r>
            <a:r>
              <a:t>会将提交到渲染服务</a:t>
            </a:r>
            <a:r>
              <a:t>(Render Server)</a:t>
            </a:r>
            <a:r>
              <a:t>的动画直接渲染，但是对于一些复杂的图像动画不能直接进行叠加渲染显示，而是需要根据</a:t>
            </a:r>
            <a:r>
              <a:t>Command Buffer</a:t>
            </a:r>
            <a:r>
              <a:t>分通道进行渲染之后再组合</a:t>
            </a:r>
          </a:p>
        </p:txBody>
      </p:sp>
      <p:sp>
        <p:nvSpPr>
          <p:cNvPr id="68" name="触发离屏渲染的操作"/>
          <p:cNvSpPr txBox="1"/>
          <p:nvPr/>
        </p:nvSpPr>
        <p:spPr>
          <a:xfrm>
            <a:off x="1525587" y="5008689"/>
            <a:ext cx="3761741" cy="662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l" defTabSz="914400">
              <a:defRPr b="0" sz="3200">
                <a:solidFill>
                  <a:srgbClr val="FFFFFF"/>
                </a:solidFill>
              </a:defRPr>
            </a:lvl1pPr>
          </a:lstStyle>
          <a:p>
            <a:pPr/>
            <a:r>
              <a:t>触发离屏渲染的操作</a:t>
            </a:r>
          </a:p>
        </p:txBody>
      </p:sp>
      <p:sp>
        <p:nvSpPr>
          <p:cNvPr id="69" name="有mask或者是阴影(layer.masksToBounds, layer.shadow*)…"/>
          <p:cNvSpPr txBox="1"/>
          <p:nvPr/>
        </p:nvSpPr>
        <p:spPr>
          <a:xfrm>
            <a:off x="1354137" y="6059550"/>
            <a:ext cx="10296526" cy="26698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1800">
                <a:solidFill>
                  <a:srgbClr val="FFFFFF"/>
                </a:solidFill>
              </a:defRPr>
            </a:pPr>
            <a:r>
              <a:t>有mask或者是阴影(layer.masksToBounds, layer.shadow*)</a:t>
            </a:r>
          </a:p>
          <a:p>
            <a:pPr marL="240631" indent="-240631" algn="l" defTabSz="914400">
              <a:buSzPct val="100000"/>
              <a:buAutoNum type="arabicPeriod" startAt="1"/>
              <a:defRPr b="0" sz="1800">
                <a:solidFill>
                  <a:srgbClr val="FFFFFF"/>
                </a:solidFill>
              </a:defRPr>
            </a:pPr>
            <a:r>
              <a:t>shouldRasterize（光栅化）</a:t>
            </a:r>
            <a:r>
              <a:rPr sz="1400"/>
              <a:t>将图转化为一个个栅格组成的图象，每个元素对应帧缓冲区中的一像素。</a:t>
            </a:r>
            <a:endParaRPr sz="1400"/>
          </a:p>
          <a:p>
            <a:pPr marL="240631" indent="-240631" algn="l" defTabSz="914400">
              <a:buSzPct val="100000"/>
              <a:buAutoNum type="arabicPeriod" startAt="1"/>
              <a:defRPr b="0" sz="1800">
                <a:solidFill>
                  <a:srgbClr val="FFFFFF"/>
                </a:solidFill>
              </a:defRPr>
            </a:pPr>
            <a:r>
              <a:t>masks（遮罩）</a:t>
            </a:r>
          </a:p>
          <a:p>
            <a:pPr marL="240631" indent="-240631" algn="l" defTabSz="914400">
              <a:buSzPct val="100000"/>
              <a:buAutoNum type="arabicPeriod" startAt="1"/>
              <a:defRPr b="0" sz="1800">
                <a:solidFill>
                  <a:srgbClr val="FFFFFF"/>
                </a:solidFill>
              </a:defRPr>
            </a:pPr>
            <a:r>
              <a:t>shadows（阴影）</a:t>
            </a:r>
          </a:p>
          <a:p>
            <a:pPr marL="240631" indent="-240631" algn="l" defTabSz="914400">
              <a:buSzPct val="100000"/>
              <a:buAutoNum type="arabicPeriod" startAt="1"/>
              <a:defRPr b="0" sz="1800">
                <a:solidFill>
                  <a:srgbClr val="FFFFFF"/>
                </a:solidFill>
              </a:defRPr>
            </a:pPr>
            <a:r>
              <a:t>edge antialiasing（抗锯齿）</a:t>
            </a:r>
          </a:p>
          <a:p>
            <a:pPr marL="240631" indent="-240631" algn="l" defTabSz="914400">
              <a:buSzPct val="100000"/>
              <a:buAutoNum type="arabicPeriod" startAt="1"/>
              <a:defRPr b="0" sz="1800">
                <a:solidFill>
                  <a:srgbClr val="FFFFFF"/>
                </a:solidFill>
              </a:defRPr>
            </a:pPr>
            <a:r>
              <a:t>group opacity（不透明）</a:t>
            </a:r>
          </a:p>
          <a:p>
            <a:pPr marL="240631" indent="-240631" algn="l" defTabSz="914400">
              <a:buSzPct val="100000"/>
              <a:buAutoNum type="arabicPeriod" startAt="1"/>
              <a:defRPr b="0" sz="1800">
                <a:solidFill>
                  <a:srgbClr val="FFFFFF"/>
                </a:solidFill>
              </a:defRPr>
            </a:pPr>
            <a:r>
              <a:t>复杂形状设置圆角等</a:t>
            </a:r>
          </a:p>
          <a:p>
            <a:pPr marL="240631" indent="-240631" algn="l" defTabSz="914400">
              <a:buSzPct val="100000"/>
              <a:buAutoNum type="arabicPeriod" startAt="1"/>
              <a:defRPr b="0" sz="1800">
                <a:solidFill>
                  <a:srgbClr val="FFFFFF"/>
                </a:solidFill>
              </a:defRPr>
            </a:pPr>
            <a:r>
              <a:t>渐变</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71" name="image.jpeg" descr="image.jpeg"/>
          <p:cNvPicPr>
            <a:picLocks noChangeAspect="1"/>
          </p:cNvPicPr>
          <p:nvPr/>
        </p:nvPicPr>
        <p:blipFill>
          <a:blip r:embed="rId2">
            <a:extLst/>
          </a:blip>
          <a:stretch>
            <a:fillRect/>
          </a:stretch>
        </p:blipFill>
        <p:spPr>
          <a:xfrm>
            <a:off x="1649412" y="1131887"/>
            <a:ext cx="9705976" cy="5868988"/>
          </a:xfrm>
          <a:prstGeom prst="rect">
            <a:avLst/>
          </a:prstGeom>
          <a:ln w="12700">
            <a:miter lim="400000"/>
          </a:ln>
        </p:spPr>
      </p:pic>
      <p:sp>
        <p:nvSpPr>
          <p:cNvPr id="72" name="iPhone的刷新率为60Hz，为了达到60fps，CPU和GPU需要在1/60=16.67ms内完成各自的工作"/>
          <p:cNvSpPr txBox="1"/>
          <p:nvPr/>
        </p:nvSpPr>
        <p:spPr>
          <a:xfrm>
            <a:off x="2459037" y="7789862"/>
            <a:ext cx="8086726" cy="73284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1800">
                <a:solidFill>
                  <a:srgbClr val="FFFFFF"/>
                </a:solidFill>
              </a:defRPr>
            </a:pPr>
            <a:r>
              <a:t>iPhone</a:t>
            </a:r>
            <a:r>
              <a:rPr>
                <a:latin typeface="Helvetica Neue Medium"/>
                <a:ea typeface="Helvetica Neue Medium"/>
                <a:cs typeface="Helvetica Neue Medium"/>
                <a:sym typeface="Helvetica Neue Medium"/>
              </a:rPr>
              <a:t>的刷新率为</a:t>
            </a:r>
            <a:r>
              <a:t>60Hz</a:t>
            </a:r>
            <a:r>
              <a:rPr>
                <a:latin typeface="Helvetica Neue Medium"/>
                <a:ea typeface="Helvetica Neue Medium"/>
                <a:cs typeface="Helvetica Neue Medium"/>
                <a:sym typeface="Helvetica Neue Medium"/>
              </a:rPr>
              <a:t>，为了达到</a:t>
            </a:r>
            <a:r>
              <a:t>60fps</a:t>
            </a:r>
            <a:r>
              <a:rPr>
                <a:latin typeface="Helvetica Neue Medium"/>
                <a:ea typeface="Helvetica Neue Medium"/>
                <a:cs typeface="Helvetica Neue Medium"/>
                <a:sym typeface="Helvetica Neue Medium"/>
              </a:rPr>
              <a:t>，</a:t>
            </a:r>
            <a:r>
              <a:t>CPU</a:t>
            </a:r>
            <a:r>
              <a:rPr>
                <a:latin typeface="Helvetica Neue Medium"/>
                <a:ea typeface="Helvetica Neue Medium"/>
                <a:cs typeface="Helvetica Neue Medium"/>
                <a:sym typeface="Helvetica Neue Medium"/>
              </a:rPr>
              <a:t>和</a:t>
            </a:r>
            <a:r>
              <a:t>GPU</a:t>
            </a:r>
            <a:r>
              <a:rPr>
                <a:latin typeface="Helvetica Neue Medium"/>
                <a:ea typeface="Helvetica Neue Medium"/>
                <a:cs typeface="Helvetica Neue Medium"/>
                <a:sym typeface="Helvetica Neue Medium"/>
              </a:rPr>
              <a:t>需要在</a:t>
            </a:r>
            <a:r>
              <a:t>1/60=16.67ms</a:t>
            </a:r>
            <a:r>
              <a:rPr>
                <a:latin typeface="Helvetica Neue Medium"/>
                <a:ea typeface="Helvetica Neue Medium"/>
                <a:cs typeface="Helvetica Neue Medium"/>
                <a:sym typeface="Helvetica Neue Medium"/>
              </a:rPr>
              <a:t>内完成各自的工作</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4" name="App启动的时候会启动一个主线程的Runloop， Runloop 在启动后会注册对应的 CFRunLoopSource 通过 mach_port 接收传过来的VSync时钟信号通知，随后 Source 的回调会驱动整个 App 的动画与显示。…"/>
          <p:cNvSpPr txBox="1"/>
          <p:nvPr/>
        </p:nvSpPr>
        <p:spPr>
          <a:xfrm>
            <a:off x="1281112" y="2212975"/>
            <a:ext cx="10442576" cy="50321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457200" algn="l" defTabSz="914400">
              <a:buSzPct val="100000"/>
              <a:buAutoNum type="arabicPeriod" startAt="1"/>
              <a:defRPr b="0" sz="1800">
                <a:solidFill>
                  <a:srgbClr val="FFFFFF"/>
                </a:solidFill>
              </a:defRPr>
            </a:pPr>
            <a:r>
              <a:t>App</a:t>
            </a:r>
            <a:r>
              <a:t>启动的时候会启动一个主线程的</a:t>
            </a:r>
            <a:r>
              <a:t>Runloop</a:t>
            </a:r>
            <a:r>
              <a:t>， </a:t>
            </a:r>
            <a:r>
              <a:t>Runloop </a:t>
            </a:r>
            <a:r>
              <a:t>在启动后会注册对应的 </a:t>
            </a:r>
            <a:r>
              <a:t>CFRunLoopSource </a:t>
            </a:r>
            <a:r>
              <a:t>通过 </a:t>
            </a:r>
            <a:r>
              <a:t>mach_port </a:t>
            </a:r>
            <a:r>
              <a:t>接收传过来的</a:t>
            </a:r>
            <a:r>
              <a:t>VSync</a:t>
            </a:r>
            <a:r>
              <a:t>时钟信号通知，随后 </a:t>
            </a:r>
            <a:r>
              <a:t>Source </a:t>
            </a:r>
            <a:r>
              <a:t>的回调会驱动整个 </a:t>
            </a:r>
            <a:r>
              <a:t>App </a:t>
            </a:r>
            <a:r>
              <a:t>的动画与显示。</a:t>
            </a:r>
          </a:p>
          <a:p>
            <a:pPr marL="457200" indent="-457200" algn="l" defTabSz="914400">
              <a:buSzPct val="100000"/>
              <a:buAutoNum type="arabicPeriod" startAt="1"/>
              <a:defRPr b="0" sz="1800">
                <a:solidFill>
                  <a:srgbClr val="FFFFFF"/>
                </a:solidFill>
              </a:defRPr>
            </a:pPr>
          </a:p>
          <a:p>
            <a:pPr marL="457200" indent="-457200" algn="l" defTabSz="914400">
              <a:buSzPct val="100000"/>
              <a:buAutoNum type="arabicPeriod" startAt="2"/>
              <a:defRPr b="0" sz="1800">
                <a:solidFill>
                  <a:srgbClr val="FFFFFF"/>
                </a:solidFill>
              </a:defRPr>
            </a:pPr>
            <a:r>
              <a:t>通过 </a:t>
            </a:r>
            <a:r>
              <a:t>CADisplayLink </a:t>
            </a:r>
            <a:r>
              <a:t>等机制通知 </a:t>
            </a:r>
            <a:r>
              <a:t>App</a:t>
            </a:r>
            <a:r>
              <a:t>，</a:t>
            </a:r>
            <a:r>
              <a:t>App </a:t>
            </a:r>
            <a:r>
              <a:t>主线程开始在 </a:t>
            </a:r>
            <a:r>
              <a:t>CPU </a:t>
            </a:r>
            <a:r>
              <a:t>中计算显示内容，比如视图的创建、布局计算、图片解码、文本绘制等。</a:t>
            </a:r>
          </a:p>
          <a:p>
            <a:pPr marL="457200" indent="-457200" algn="l" defTabSz="914400">
              <a:buSzPct val="100000"/>
              <a:buAutoNum type="arabicPeriod" startAt="2"/>
              <a:defRPr b="0" sz="1800">
                <a:solidFill>
                  <a:srgbClr val="FFFFFF"/>
                </a:solidFill>
              </a:defRPr>
            </a:pPr>
          </a:p>
          <a:p>
            <a:pPr marL="457200" indent="-457200" algn="l" defTabSz="914400">
              <a:buSzPct val="100000"/>
              <a:buAutoNum type="arabicPeriod" startAt="3"/>
              <a:defRPr b="0" sz="1800">
                <a:solidFill>
                  <a:srgbClr val="FFFFFF"/>
                </a:solidFill>
              </a:defRPr>
            </a:pPr>
            <a:r>
              <a:t>随后 </a:t>
            </a:r>
            <a:r>
              <a:t>CPU </a:t>
            </a:r>
            <a:r>
              <a:t>会将计算好的内容提交到 </a:t>
            </a:r>
            <a:r>
              <a:t>GPU </a:t>
            </a:r>
            <a:r>
              <a:t>去，由 </a:t>
            </a:r>
            <a:r>
              <a:t>GPU </a:t>
            </a:r>
            <a:r>
              <a:t>进行变换、合成、渲染。随后 </a:t>
            </a:r>
            <a:r>
              <a:t>GPU </a:t>
            </a:r>
            <a:r>
              <a:t>会把渲染结果提交到帧缓冲区去，等待下一次 </a:t>
            </a:r>
            <a:r>
              <a:t>VSync </a:t>
            </a:r>
            <a:r>
              <a:t>信号到来时显示到屏幕上。</a:t>
            </a:r>
          </a:p>
          <a:p>
            <a:pPr marL="457200" indent="-457200" algn="l" defTabSz="914400">
              <a:buSzPct val="100000"/>
              <a:buAutoNum type="arabicPeriod" startAt="3"/>
              <a:defRPr b="0" sz="1800">
                <a:solidFill>
                  <a:srgbClr val="FFFFFF"/>
                </a:solidFill>
              </a:defRPr>
            </a:pPr>
          </a:p>
          <a:p>
            <a:pPr marL="457200" indent="-457200" algn="l" defTabSz="914400">
              <a:buSzPct val="100000"/>
              <a:buAutoNum type="arabicPeriod" startAt="4"/>
              <a:defRPr b="0" sz="1800">
                <a:solidFill>
                  <a:srgbClr val="FFFFFF"/>
                </a:solidFill>
              </a:defRPr>
            </a:pPr>
            <a:r>
              <a:t>由于垂直同步的机制，如果在一个 </a:t>
            </a:r>
            <a:r>
              <a:t>VSync </a:t>
            </a:r>
            <a:r>
              <a:t>时间内，</a:t>
            </a:r>
            <a:r>
              <a:t>CPU </a:t>
            </a:r>
            <a:r>
              <a:t>或者 </a:t>
            </a:r>
            <a:r>
              <a:t>GPU </a:t>
            </a:r>
            <a:r>
              <a:t>没有完成内容提交，则那一帧就会被丢弃，等待下一次机会再显示，而这时显示屏会保留之前的内容不变。这就是界面卡顿的原因。</a:t>
            </a:r>
            <a:r>
              <a:t>CPU </a:t>
            </a:r>
            <a:r>
              <a:t>和 </a:t>
            </a:r>
            <a:r>
              <a:t>GPU </a:t>
            </a:r>
            <a:r>
              <a:t>不论哪个阻碍了显示流程，都会造成掉帧现象。所以开发时，也需要分别对 </a:t>
            </a:r>
            <a:r>
              <a:t>CPU </a:t>
            </a:r>
            <a:r>
              <a:t>和 </a:t>
            </a:r>
            <a:r>
              <a:t>GPU </a:t>
            </a:r>
            <a:r>
              <a:t>压力进行评估和优化。</a:t>
            </a:r>
          </a:p>
          <a:p>
            <a:pPr marL="457200" indent="-457200" algn="l" defTabSz="914400">
              <a:defRPr b="0" sz="1800">
                <a:solidFill>
                  <a:srgbClr val="FFFFFF"/>
                </a:solidFill>
              </a:defRPr>
            </a:pPr>
            <a:br/>
          </a:p>
        </p:txBody>
      </p:sp>
      <p:sp>
        <p:nvSpPr>
          <p:cNvPr id="75" name="UI如何持续渲染"/>
          <p:cNvSpPr txBox="1"/>
          <p:nvPr/>
        </p:nvSpPr>
        <p:spPr>
          <a:xfrm>
            <a:off x="1524000" y="1166812"/>
            <a:ext cx="4176713" cy="662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3200">
                <a:solidFill>
                  <a:srgbClr val="FFFFFF"/>
                </a:solidFill>
              </a:defRPr>
            </a:pPr>
            <a:r>
              <a:t>UI</a:t>
            </a:r>
            <a:r>
              <a:t>如何持续渲染</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7" name="iOS中交互方式"/>
          <p:cNvSpPr txBox="1"/>
          <p:nvPr/>
        </p:nvSpPr>
        <p:spPr>
          <a:xfrm>
            <a:off x="1520824" y="1165225"/>
            <a:ext cx="2808733"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914400">
              <a:defRPr b="0" sz="3200">
                <a:solidFill>
                  <a:srgbClr val="FFFFFF"/>
                </a:solidFill>
              </a:defRPr>
            </a:lvl1pPr>
          </a:lstStyle>
          <a:p>
            <a:pPr/>
            <a:r>
              <a:t>iOS中交互方式</a:t>
            </a:r>
          </a:p>
        </p:txBody>
      </p:sp>
      <p:sp>
        <p:nvSpPr>
          <p:cNvPr id="78" name="iOS的事件有Touch Events、Motion Events、Remote Events，最常见的是触摸事件Touch Events"/>
          <p:cNvSpPr txBox="1"/>
          <p:nvPr/>
        </p:nvSpPr>
        <p:spPr>
          <a:xfrm>
            <a:off x="1509712" y="2284412"/>
            <a:ext cx="9936163"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l" defTabSz="914400">
              <a:defRPr b="0" sz="1800">
                <a:solidFill>
                  <a:srgbClr val="FFFFFF"/>
                </a:solidFill>
              </a:defRPr>
            </a:lvl1pPr>
          </a:lstStyle>
          <a:p>
            <a:pPr/>
            <a:r>
              <a:t>iOS的事件有Touch Events、Motion Events、Remote Events，最常见的是触摸事件Touch Events</a:t>
            </a:r>
          </a:p>
        </p:txBody>
      </p:sp>
      <p:pic>
        <p:nvPicPr>
          <p:cNvPr id="79" name="image.png" descr="image.png"/>
          <p:cNvPicPr>
            <a:picLocks noChangeAspect="1"/>
          </p:cNvPicPr>
          <p:nvPr/>
        </p:nvPicPr>
        <p:blipFill>
          <a:blip r:embed="rId2">
            <a:extLst/>
          </a:blip>
          <a:stretch>
            <a:fillRect/>
          </a:stretch>
        </p:blipFill>
        <p:spPr>
          <a:xfrm>
            <a:off x="1533525" y="3797300"/>
            <a:ext cx="9937750" cy="4264025"/>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1.手指触碰屏幕，屏幕感受到触摸后，将事件交由IOKit来处理。…"/>
          <p:cNvSpPr txBox="1"/>
          <p:nvPr/>
        </p:nvSpPr>
        <p:spPr>
          <a:xfrm>
            <a:off x="1319212" y="3059036"/>
            <a:ext cx="10296526" cy="22290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914400">
              <a:defRPr b="0" sz="1800">
                <a:solidFill>
                  <a:srgbClr val="FFFFFF"/>
                </a:solidFill>
              </a:defRPr>
            </a:pPr>
          </a:p>
          <a:p>
            <a:pPr algn="l" defTabSz="914400">
              <a:defRPr b="0" sz="1800">
                <a:solidFill>
                  <a:srgbClr val="FFFFFF"/>
                </a:solidFill>
              </a:defRPr>
            </a:pPr>
            <a:r>
              <a:t>1.手指触碰屏幕，屏幕感受到触摸后，将事件交由IOKit来处理。 </a:t>
            </a:r>
          </a:p>
          <a:p>
            <a:pPr algn="l" defTabSz="914400">
              <a:defRPr b="0" sz="1800">
                <a:solidFill>
                  <a:srgbClr val="FFFFFF"/>
                </a:solidFill>
              </a:defRPr>
            </a:pPr>
          </a:p>
          <a:p>
            <a:pPr algn="l" defTabSz="914400">
              <a:defRPr b="0" sz="1800">
                <a:solidFill>
                  <a:srgbClr val="FFFFFF"/>
                </a:solidFill>
              </a:defRPr>
            </a:pPr>
            <a:r>
              <a:t>2.IOKIT将触摸事件封装成IOHIDEvent对象，并通过mach port传递给SpringBoard进程。</a:t>
            </a:r>
          </a:p>
          <a:p>
            <a:pPr algn="l" defTabSz="914400">
              <a:defRPr b="0" sz="1800">
                <a:solidFill>
                  <a:srgbClr val="FFFFFF"/>
                </a:solidFill>
              </a:defRPr>
            </a:pPr>
          </a:p>
          <a:p>
            <a:pPr algn="l" defTabSz="914400">
              <a:defRPr b="0" sz="1800">
                <a:solidFill>
                  <a:srgbClr val="FFFFFF"/>
                </a:solidFill>
              </a:defRPr>
            </a:pPr>
            <a:r>
              <a:t>3.SpringBoard将触摸事件通过IPC传递给前台APP进程，后面的事便是APP内部对于触摸事件的响应了。</a:t>
            </a:r>
          </a:p>
        </p:txBody>
      </p:sp>
      <p:sp>
        <p:nvSpPr>
          <p:cNvPr id="82" name="iOS交互事件分发"/>
          <p:cNvSpPr txBox="1"/>
          <p:nvPr/>
        </p:nvSpPr>
        <p:spPr>
          <a:xfrm>
            <a:off x="1520825" y="1166812"/>
            <a:ext cx="4176713" cy="662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3200">
                <a:solidFill>
                  <a:srgbClr val="FFFFFF"/>
                </a:solidFill>
              </a:defRPr>
            </a:pPr>
            <a:r>
              <a:t>iOS</a:t>
            </a:r>
            <a:r>
              <a:t>交互事件分发</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触摸开始 - (void)touchesBegan:(NSSet&lt;UITouch *&gt; *)touches withEvent:(UIEvent *)event { }…"/>
          <p:cNvSpPr txBox="1"/>
          <p:nvPr/>
        </p:nvSpPr>
        <p:spPr>
          <a:xfrm>
            <a:off x="1453356" y="2828925"/>
            <a:ext cx="10098088" cy="138064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40631" indent="-240631" algn="l" defTabSz="914400">
              <a:buSzPct val="100000"/>
              <a:buAutoNum type="arabicPeriod" startAt="1"/>
              <a:defRPr b="0" sz="1800">
                <a:solidFill>
                  <a:srgbClr val="FFFFFF"/>
                </a:solidFill>
              </a:defRPr>
            </a:pPr>
            <a:r>
              <a:t> 触摸开始 - (void)touchesBegan:(NSSet&lt;UITouch *&gt; *)touches withEvent:(UIEvent *)event { }</a:t>
            </a:r>
          </a:p>
          <a:p>
            <a:pPr marL="240631" indent="-240631" algn="l" defTabSz="914400">
              <a:buSzPct val="100000"/>
              <a:buAutoNum type="arabicPeriod" startAt="1"/>
              <a:defRPr b="0" sz="1800">
                <a:solidFill>
                  <a:srgbClr val="FFFFFF"/>
                </a:solidFill>
              </a:defRPr>
            </a:pPr>
            <a:r>
              <a:t> 触摸移动 - (void)touchesMoved:(NSSet&lt;UITouch *&gt; *)touches withEvent:(UIEvent *)event { }</a:t>
            </a:r>
          </a:p>
          <a:p>
            <a:pPr marL="240631" indent="-240631" algn="l" defTabSz="914400">
              <a:buSzPct val="100000"/>
              <a:buAutoNum type="arabicPeriod" startAt="1"/>
              <a:defRPr b="0" sz="1800">
                <a:solidFill>
                  <a:srgbClr val="FFFFFF"/>
                </a:solidFill>
              </a:defRPr>
            </a:pPr>
            <a:r>
              <a:t> 触摸结束 - (void)touchesEnded:(NSSet&lt;UITouch *&gt; *)touches withEvent:(UIEvent *)event { } </a:t>
            </a:r>
          </a:p>
          <a:p>
            <a:pPr marL="240631" indent="-240631" algn="l" defTabSz="914400">
              <a:buSzPct val="100000"/>
              <a:buAutoNum type="arabicPeriod" startAt="1"/>
              <a:defRPr b="0" sz="1800">
                <a:solidFill>
                  <a:srgbClr val="FFFFFF"/>
                </a:solidFill>
              </a:defRPr>
            </a:pPr>
            <a:r>
              <a:t> 触摸退出 - (void)touchesCancelled:(NSSet&lt;UITouch *&gt; *)touches withEvent:(UIEvent *)event { }</a:t>
            </a:r>
          </a:p>
        </p:txBody>
      </p:sp>
      <p:sp>
        <p:nvSpPr>
          <p:cNvPr id="85" name="iOS中交互手势"/>
          <p:cNvSpPr txBox="1"/>
          <p:nvPr/>
        </p:nvSpPr>
        <p:spPr>
          <a:xfrm>
            <a:off x="1525587" y="1165225"/>
            <a:ext cx="2808733"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914400">
              <a:defRPr b="0" sz="3200">
                <a:solidFill>
                  <a:srgbClr val="FFFFFF"/>
                </a:solidFill>
              </a:defRPr>
            </a:lvl1pPr>
          </a:lstStyle>
          <a:p>
            <a:pPr/>
            <a:r>
              <a:t>iOS中交互手势</a:t>
            </a:r>
          </a:p>
        </p:txBody>
      </p:sp>
      <p:sp>
        <p:nvSpPr>
          <p:cNvPr id="86" name="通过手势的变化（位置、时间戳、移动、弹起、按下、数量）…"/>
          <p:cNvSpPr txBox="1"/>
          <p:nvPr/>
        </p:nvSpPr>
        <p:spPr>
          <a:xfrm>
            <a:off x="1453356" y="5200167"/>
            <a:ext cx="10098088" cy="2669845"/>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1800">
                <a:solidFill>
                  <a:srgbClr val="FFFFFF"/>
                </a:solidFill>
              </a:defRPr>
            </a:pPr>
            <a:r>
              <a:t> 通过手势的变化（位置、时间戳、移动、弹起、按下、数量）</a:t>
            </a:r>
          </a:p>
          <a:p>
            <a:pPr algn="l" defTabSz="914400">
              <a:defRPr b="0" sz="1800">
                <a:solidFill>
                  <a:srgbClr val="FFFFFF"/>
                </a:solidFill>
              </a:defRPr>
            </a:pPr>
            <a:r>
              <a:t>来判断具体的触摸事件</a:t>
            </a:r>
          </a:p>
          <a:p>
            <a:pPr marL="240631" indent="-240631" algn="l" defTabSz="914400">
              <a:buSzPct val="100000"/>
              <a:buAutoNum type="arabicPeriod" startAt="1"/>
              <a:defRPr b="0" sz="1800">
                <a:solidFill>
                  <a:srgbClr val="FFFFFF"/>
                </a:solidFill>
              </a:defRPr>
            </a:pPr>
            <a:r>
              <a:t>点按 </a:t>
            </a:r>
            <a:r>
              <a:t>UITapGestureRecognizer</a:t>
            </a:r>
          </a:p>
          <a:p>
            <a:pPr marL="240631" indent="-240631" algn="l" defTabSz="914400">
              <a:buSzPct val="100000"/>
              <a:buAutoNum type="arabicPeriod" startAt="1"/>
              <a:defRPr b="0" sz="1800">
                <a:solidFill>
                  <a:srgbClr val="FFFFFF"/>
                </a:solidFill>
              </a:defRPr>
            </a:pPr>
            <a:r>
              <a:t>捏合 </a:t>
            </a:r>
            <a:r>
              <a:t>UIPinchGestureRecognizer</a:t>
            </a:r>
          </a:p>
          <a:p>
            <a:pPr marL="240631" indent="-240631" algn="l" defTabSz="914400">
              <a:buSzPct val="100000"/>
              <a:buAutoNum type="arabicPeriod" startAt="1"/>
              <a:defRPr b="0" sz="1800">
                <a:solidFill>
                  <a:srgbClr val="FFFFFF"/>
                </a:solidFill>
              </a:defRPr>
            </a:pPr>
            <a:r>
              <a:t>拖动 </a:t>
            </a:r>
            <a:r>
              <a:t>UIPanGestureRecognizer</a:t>
            </a:r>
          </a:p>
          <a:p>
            <a:pPr marL="240631" indent="-240631" algn="l" defTabSz="914400">
              <a:buSzPct val="100000"/>
              <a:buAutoNum type="arabicPeriod" startAt="1"/>
              <a:defRPr b="0" sz="1800">
                <a:solidFill>
                  <a:srgbClr val="FFFFFF"/>
                </a:solidFill>
              </a:defRPr>
            </a:pPr>
            <a:r>
              <a:t>轻扫 </a:t>
            </a:r>
            <a:r>
              <a:t>UISwipeGestureRecognizer</a:t>
            </a:r>
          </a:p>
          <a:p>
            <a:pPr marL="240631" indent="-240631" algn="l" defTabSz="914400">
              <a:buSzPct val="100000"/>
              <a:buAutoNum type="arabicPeriod" startAt="1"/>
              <a:defRPr b="0" sz="1800">
                <a:solidFill>
                  <a:srgbClr val="FFFFFF"/>
                </a:solidFill>
              </a:defRPr>
            </a:pPr>
            <a:r>
              <a:t>旋转 </a:t>
            </a:r>
            <a:r>
              <a:t>UIRotationGestureRecognizer</a:t>
            </a:r>
          </a:p>
          <a:p>
            <a:pPr marL="240631" indent="-240631" algn="l" defTabSz="914400">
              <a:buSzPct val="100000"/>
              <a:buAutoNum type="arabicPeriod" startAt="1"/>
              <a:defRPr b="0" sz="1800">
                <a:solidFill>
                  <a:srgbClr val="FFFFFF"/>
                </a:solidFill>
              </a:defRPr>
            </a:pPr>
            <a:r>
              <a:t>长按 </a:t>
            </a:r>
            <a:r>
              <a:t>UILongPressGestureRecognizer</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88" name="2419009-329bebea1ac242f4.jpg" descr="2419009-329bebea1ac242f4.jpg"/>
          <p:cNvPicPr>
            <a:picLocks noChangeAspect="1"/>
          </p:cNvPicPr>
          <p:nvPr/>
        </p:nvPicPr>
        <p:blipFill>
          <a:blip r:embed="rId2">
            <a:extLst/>
          </a:blip>
          <a:stretch>
            <a:fillRect/>
          </a:stretch>
        </p:blipFill>
        <p:spPr>
          <a:xfrm>
            <a:off x="4665662" y="1411287"/>
            <a:ext cx="3673476" cy="4881563"/>
          </a:xfrm>
          <a:prstGeom prst="rect">
            <a:avLst/>
          </a:prstGeom>
          <a:ln w="12700">
            <a:miter lim="400000"/>
          </a:ln>
        </p:spPr>
      </p:pic>
      <p:sp>
        <p:nvSpPr>
          <p:cNvPr id="89" name="点击红圈时…"/>
          <p:cNvSpPr txBox="1"/>
          <p:nvPr/>
        </p:nvSpPr>
        <p:spPr>
          <a:xfrm>
            <a:off x="1839912" y="7662862"/>
            <a:ext cx="9324976" cy="138064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lgn="l" defTabSz="914400">
              <a:buSzPct val="100000"/>
              <a:buFont typeface="Arial"/>
              <a:buChar char="•"/>
              <a:defRPr b="0" sz="1800">
                <a:solidFill>
                  <a:srgbClr val="FFFFFF"/>
                </a:solidFill>
              </a:defRPr>
            </a:pPr>
            <a:r>
              <a:t>点击红圈时 </a:t>
            </a:r>
          </a:p>
          <a:p>
            <a:pPr marL="342900" indent="-342900" algn="l" defTabSz="914400">
              <a:defRPr b="0" sz="1800">
                <a:solidFill>
                  <a:srgbClr val="FFFFFF"/>
                </a:solidFill>
              </a:defRPr>
            </a:pPr>
            <a:r>
              <a:t>	UIApplication--&gt;UIWindow--&gt;</a:t>
            </a:r>
            <a:r>
              <a:t>白色</a:t>
            </a:r>
            <a:r>
              <a:t>--&gt;</a:t>
            </a:r>
            <a:r>
              <a:t>橙色</a:t>
            </a:r>
          </a:p>
          <a:p>
            <a:pPr marL="342900" indent="-342900" algn="l" defTabSz="914400">
              <a:buSzPct val="100000"/>
              <a:buFont typeface="Arial"/>
              <a:buChar char="•"/>
              <a:defRPr b="0" sz="1800">
                <a:solidFill>
                  <a:srgbClr val="FFFFFF"/>
                </a:solidFill>
              </a:defRPr>
            </a:pPr>
            <a:r>
              <a:t>点击黄块时 </a:t>
            </a:r>
          </a:p>
          <a:p>
            <a:pPr marL="342900" indent="-342900" algn="l" defTabSz="914400">
              <a:defRPr b="0" sz="1800">
                <a:solidFill>
                  <a:srgbClr val="FFFFFF"/>
                </a:solidFill>
              </a:defRPr>
            </a:pPr>
            <a:r>
              <a:t>	UIApplication--&gt;UIWindow--&gt;</a:t>
            </a:r>
            <a:r>
              <a:t>白色</a:t>
            </a:r>
            <a:r>
              <a:t>--&gt;</a:t>
            </a:r>
            <a:r>
              <a:t>橙色</a:t>
            </a:r>
            <a:r>
              <a:t>--&gt;</a:t>
            </a:r>
            <a:r>
              <a:t>蓝色</a:t>
            </a:r>
            <a:r>
              <a:t>--&gt;</a:t>
            </a:r>
            <a:r>
              <a:t>黄色</a:t>
            </a:r>
          </a:p>
        </p:txBody>
      </p:sp>
      <p:sp>
        <p:nvSpPr>
          <p:cNvPr id="90" name="- (UIView *)hitTest:(CGPoint)point withEvent:(UIEvent *)even:…"/>
          <p:cNvSpPr txBox="1"/>
          <p:nvPr/>
        </p:nvSpPr>
        <p:spPr>
          <a:xfrm>
            <a:off x="1839912" y="6767512"/>
            <a:ext cx="6507620" cy="6502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defRPr b="0" sz="1800">
                <a:solidFill>
                  <a:srgbClr val="FFFFFF"/>
                </a:solidFill>
                <a:latin typeface="-apple-system"/>
                <a:ea typeface="-apple-system"/>
                <a:cs typeface="-apple-system"/>
                <a:sym typeface="-apple-system"/>
              </a:defRPr>
            </a:pPr>
            <a:r>
              <a:t>- (UIView *)hitTest:(CGPoint)point withEvent:(UIEvent *)even:</a:t>
            </a:r>
          </a:p>
          <a:p>
            <a:pPr algn="l" defTabSz="914400">
              <a:defRPr b="0" sz="1800">
                <a:solidFill>
                  <a:srgbClr val="FFFFFF"/>
                </a:solidFill>
                <a:latin typeface="-apple-system"/>
                <a:ea typeface="-apple-system"/>
                <a:cs typeface="-apple-system"/>
                <a:sym typeface="-apple-system"/>
              </a:defRPr>
            </a:pPr>
            <a:r>
              <a:t>- (BOOL)pointInside:(CGPoint)point withEvent:(UIEvent *)event</a:t>
            </a:r>
          </a:p>
        </p:txBody>
      </p:sp>
      <p:sp>
        <p:nvSpPr>
          <p:cNvPr id="91" name="iOS事件传递"/>
          <p:cNvSpPr txBox="1"/>
          <p:nvPr/>
        </p:nvSpPr>
        <p:spPr>
          <a:xfrm>
            <a:off x="1525587" y="1165225"/>
            <a:ext cx="2402333"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914400">
              <a:defRPr b="0" sz="3200">
                <a:solidFill>
                  <a:srgbClr val="FFFFFF"/>
                </a:solidFill>
              </a:defRPr>
            </a:lvl1pPr>
          </a:lstStyle>
          <a:p>
            <a:pPr/>
            <a:r>
              <a:t>iOS事件传递</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93" name="image.png" descr="image.png"/>
          <p:cNvPicPr>
            <a:picLocks noChangeAspect="1"/>
          </p:cNvPicPr>
          <p:nvPr/>
        </p:nvPicPr>
        <p:blipFill>
          <a:blip r:embed="rId2">
            <a:extLst/>
          </a:blip>
          <a:stretch>
            <a:fillRect/>
          </a:stretch>
        </p:blipFill>
        <p:spPr>
          <a:xfrm>
            <a:off x="1055687" y="2413000"/>
            <a:ext cx="10893426" cy="4927600"/>
          </a:xfrm>
          <a:prstGeom prst="rect">
            <a:avLst/>
          </a:prstGeom>
          <a:ln w="12700">
            <a:miter lim="400000"/>
          </a:ln>
        </p:spPr>
      </p:pic>
      <p:sp>
        <p:nvSpPr>
          <p:cNvPr id="94" name="响应的过程和事件传递的过程相反"/>
          <p:cNvSpPr txBox="1"/>
          <p:nvPr/>
        </p:nvSpPr>
        <p:spPr>
          <a:xfrm>
            <a:off x="4102100" y="8116887"/>
            <a:ext cx="3533140" cy="408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l" defTabSz="914400">
              <a:defRPr b="0" sz="1800">
                <a:solidFill>
                  <a:srgbClr val="FFFFFF"/>
                </a:solidFill>
              </a:defRPr>
            </a:lvl1pPr>
          </a:lstStyle>
          <a:p>
            <a:pPr/>
            <a:r>
              <a:t>响应的过程和事件传递的过程相反</a:t>
            </a:r>
          </a:p>
        </p:txBody>
      </p:sp>
      <p:sp>
        <p:nvSpPr>
          <p:cNvPr id="95" name="iOS事件响应"/>
          <p:cNvSpPr txBox="1"/>
          <p:nvPr/>
        </p:nvSpPr>
        <p:spPr>
          <a:xfrm>
            <a:off x="1525587" y="1165225"/>
            <a:ext cx="2402333"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914400">
              <a:defRPr b="0" sz="3200">
                <a:solidFill>
                  <a:srgbClr val="FFFFFF"/>
                </a:solidFill>
              </a:defRPr>
            </a:lvl1pPr>
          </a:lstStyle>
          <a:p>
            <a:pPr/>
            <a:r>
              <a:t>iOS事件响应</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最后吹一波🍎"/>
          <p:cNvSpPr txBox="1"/>
          <p:nvPr/>
        </p:nvSpPr>
        <p:spPr>
          <a:xfrm>
            <a:off x="1525587" y="1165225"/>
            <a:ext cx="25527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914400">
              <a:defRPr b="0" sz="3200">
                <a:solidFill>
                  <a:srgbClr val="FFFFFF"/>
                </a:solidFill>
              </a:defRPr>
            </a:lvl1pPr>
          </a:lstStyle>
          <a:p>
            <a:pPr/>
            <a:r>
              <a:t>最后吹一波🍎</a:t>
            </a:r>
          </a:p>
        </p:txBody>
      </p:sp>
      <p:sp>
        <p:nvSpPr>
          <p:cNvPr id="98" name="界面的渲染都需要在主线程完成…"/>
          <p:cNvSpPr txBox="1"/>
          <p:nvPr/>
        </p:nvSpPr>
        <p:spPr>
          <a:xfrm>
            <a:off x="1225092" y="2242486"/>
            <a:ext cx="10554616" cy="42041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b="0" sz="1800">
                <a:solidFill>
                  <a:srgbClr val="FFFFFF"/>
                </a:solidFill>
              </a:defRPr>
            </a:pPr>
            <a:r>
              <a:t>界面的渲染都需要在主线程完成</a:t>
            </a:r>
          </a:p>
          <a:p>
            <a:pPr algn="l">
              <a:defRPr b="0" sz="1800">
                <a:solidFill>
                  <a:srgbClr val="FFFFFF"/>
                </a:solidFill>
              </a:defRPr>
            </a:pPr>
            <a:r>
              <a:t>UIKit并不是一个线程安全的类，UI操作涉及到渲染访问各种View对象的属性，如果异步操作下会存在读写问题，而为其加锁则会耗费大量资源并拖慢运行速度。另一方面因为整个程序的起点UIApplication是在主线程进行初始化，所有的用户事件都是在主线程上进行传递（如点击、拖动），所以view只能在主线程上才能对事件进行响应。而在渲染方面由于图像的渲染需要以60帧的刷新率在屏幕上同时更新，在非主线程异步化的情况下无法确定这个处理过程能够实现同步更新。</a:t>
            </a:r>
          </a:p>
          <a:p>
            <a:pPr algn="l">
              <a:defRPr b="0" sz="1800">
                <a:solidFill>
                  <a:srgbClr val="FFFFFF"/>
                </a:solidFill>
              </a:defRPr>
            </a:pPr>
          </a:p>
          <a:p>
            <a:pPr algn="l" defTabSz="457200">
              <a:defRPr b="0" sz="1800">
                <a:solidFill>
                  <a:srgbClr val="FFFFFF"/>
                </a:solidFill>
              </a:defRPr>
            </a:pPr>
            <a:r>
              <a:t>a12有2个性能核心，4个效能核心</a:t>
            </a:r>
          </a:p>
          <a:p>
            <a:pPr algn="l" defTabSz="457200">
              <a:defRPr b="0" sz="1800">
                <a:solidFill>
                  <a:srgbClr val="FFFFFF"/>
                </a:solidFill>
              </a:defRPr>
            </a:pPr>
            <a:r>
              <a:t>一个最高主频是2.50GHz，一个最高是2.38GHz，一级缓存128kb，单线程跑分4800</a:t>
            </a:r>
          </a:p>
          <a:p>
            <a:pPr algn="l" defTabSz="457200">
              <a:defRPr b="0" sz="1800">
                <a:solidFill>
                  <a:srgbClr val="FFFFFF"/>
                </a:solidFill>
              </a:defRPr>
            </a:pPr>
            <a:r>
              <a:t>i7 9700k的一级缓存32kb</a:t>
            </a:r>
          </a:p>
          <a:p>
            <a:pPr algn="l" defTabSz="457200">
              <a:defRPr b="0" sz="1800">
                <a:solidFill>
                  <a:srgbClr val="FFFFFF"/>
                </a:solidFill>
              </a:defRPr>
            </a:pPr>
            <a:r>
              <a:t>骁龙855具有一个超大核心，3个性能核心，4个效能核心</a:t>
            </a:r>
          </a:p>
          <a:p>
            <a:pPr algn="l" defTabSz="457200">
              <a:defRPr b="0" sz="1800">
                <a:solidFill>
                  <a:srgbClr val="FFFFFF"/>
                </a:solidFill>
              </a:defRPr>
            </a:pPr>
            <a:r>
              <a:t>超大核心，2.84GHz，3个性能核心，2.41GHz，单线程跑分3600</a:t>
            </a:r>
          </a:p>
        </p:txBody>
      </p:sp>
      <p:sp>
        <p:nvSpPr>
          <p:cNvPr id="99" name="沙盒机制，为每个App分配单独隔离的空间，安全高效…"/>
          <p:cNvSpPr txBox="1"/>
          <p:nvPr/>
        </p:nvSpPr>
        <p:spPr>
          <a:xfrm>
            <a:off x="1225092" y="6850754"/>
            <a:ext cx="10554616" cy="19941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180473" indent="-180473" algn="l" defTabSz="457200">
              <a:buSzPct val="100000"/>
              <a:buChar char="•"/>
              <a:defRPr b="0" sz="1800">
                <a:solidFill>
                  <a:srgbClr val="FFFFFF"/>
                </a:solidFill>
              </a:defRPr>
            </a:pPr>
            <a:r>
              <a:t>沙盒机制，为每个App分配单独隔离的空间，安全高效</a:t>
            </a:r>
          </a:p>
          <a:p>
            <a:pPr marL="180473" indent="-180473" algn="l" defTabSz="457200">
              <a:buSzPct val="100000"/>
              <a:buChar char="•"/>
              <a:defRPr b="0" sz="1800">
                <a:solidFill>
                  <a:srgbClr val="FFFFFF"/>
                </a:solidFill>
              </a:defRPr>
            </a:pPr>
            <a:r>
              <a:t>iOS的内存管理使用ARC，而不是GC，内存的使用严格</a:t>
            </a:r>
          </a:p>
          <a:p>
            <a:pPr marL="180473" indent="-180473" algn="l" defTabSz="457200">
              <a:buSzPct val="100000"/>
              <a:buChar char="•"/>
              <a:defRPr b="0" sz="1800">
                <a:solidFill>
                  <a:srgbClr val="FFFFFF"/>
                </a:solidFill>
              </a:defRPr>
            </a:pPr>
            <a:r>
              <a:t>iOS优先响应屏幕事件，Touch--Media--Service--Core，Android为 Application（应用）--Framework（框架）--Library（图像处理）--Kernel（内核）</a:t>
            </a:r>
          </a:p>
          <a:p>
            <a:pPr marL="180473" indent="-180473" algn="l" defTabSz="457200">
              <a:buSzPct val="100000"/>
              <a:buChar char="•"/>
              <a:defRPr b="0" sz="1800">
                <a:solidFill>
                  <a:srgbClr val="FFFFFF"/>
                </a:solidFill>
              </a:defRPr>
            </a:pPr>
            <a:r>
              <a:t>iOS系统对于图形的处理都是基于GPU硬件加速</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1" name="The End"/>
          <p:cNvSpPr txBox="1"/>
          <p:nvPr>
            <p:ph type="title" idx="4294967295"/>
          </p:nvPr>
        </p:nvSpPr>
        <p:spPr>
          <a:xfrm>
            <a:off x="952500" y="1131887"/>
            <a:ext cx="11099800" cy="2159001"/>
          </a:xfrm>
          <a:prstGeom prst="rect">
            <a:avLst/>
          </a:prstGeom>
        </p:spPr>
        <p:txBody>
          <a:bodyPr>
            <a:normAutofit fontScale="100000" lnSpcReduction="0"/>
          </a:bodyPr>
          <a:lstStyle/>
          <a:p>
            <a:pPr/>
            <a:r>
              <a:t>The End</a:t>
            </a:r>
          </a:p>
        </p:txBody>
      </p:sp>
      <p:sp>
        <p:nvSpPr>
          <p:cNvPr id="102" name="谢谢观看"/>
          <p:cNvSpPr txBox="1"/>
          <p:nvPr>
            <p:ph type="body" sz="quarter" idx="4294967295"/>
          </p:nvPr>
        </p:nvSpPr>
        <p:spPr>
          <a:xfrm>
            <a:off x="4987925" y="4424362"/>
            <a:ext cx="3028950" cy="904876"/>
          </a:xfrm>
          <a:prstGeom prst="rect">
            <a:avLst/>
          </a:prstGeom>
        </p:spPr>
        <p:txBody>
          <a:bodyPr>
            <a:normAutofit fontScale="100000" lnSpcReduction="0"/>
          </a:bodyPr>
          <a:lstStyle>
            <a:lvl1pPr marL="0" indent="0" algn="ctr">
              <a:buSzTx/>
              <a:buNone/>
            </a:lvl1pPr>
          </a:lstStyle>
          <a:p>
            <a:pPr/>
            <a:r>
              <a:t>谢谢观看</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 name="timg.jpeg" descr="timg.jpeg"/>
          <p:cNvPicPr>
            <a:picLocks noChangeAspect="1"/>
          </p:cNvPicPr>
          <p:nvPr/>
        </p:nvPicPr>
        <p:blipFill>
          <a:blip r:embed="rId2">
            <a:extLst/>
          </a:blip>
          <a:stretch>
            <a:fillRect/>
          </a:stretch>
        </p:blipFill>
        <p:spPr>
          <a:xfrm>
            <a:off x="1339850" y="1355725"/>
            <a:ext cx="4973638" cy="3705225"/>
          </a:xfrm>
          <a:prstGeom prst="rect">
            <a:avLst/>
          </a:prstGeom>
          <a:ln w="12700">
            <a:miter lim="400000"/>
          </a:ln>
        </p:spPr>
      </p:pic>
      <p:sp>
        <p:nvSpPr>
          <p:cNvPr id="24" name="iOS的主屏幕程序是SpringBoard，越狱后可随意控制美化…"/>
          <p:cNvSpPr txBox="1"/>
          <p:nvPr/>
        </p:nvSpPr>
        <p:spPr>
          <a:xfrm>
            <a:off x="919162" y="7214368"/>
            <a:ext cx="9831389" cy="74300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914400">
              <a:defRPr b="0" sz="1800">
                <a:solidFill>
                  <a:srgbClr val="FFFFFF"/>
                </a:solidFill>
              </a:defRPr>
            </a:pPr>
            <a:r>
              <a:t>iOS</a:t>
            </a:r>
            <a:r>
              <a:rPr>
                <a:latin typeface="宋体"/>
                <a:ea typeface="宋体"/>
                <a:cs typeface="宋体"/>
                <a:sym typeface="宋体"/>
              </a:rPr>
              <a:t>的主屏幕程序是</a:t>
            </a:r>
            <a:r>
              <a:t>SpringBoard</a:t>
            </a:r>
            <a:r>
              <a:rPr>
                <a:latin typeface="宋体"/>
                <a:ea typeface="宋体"/>
                <a:cs typeface="宋体"/>
                <a:sym typeface="宋体"/>
              </a:rPr>
              <a:t>，越狱后可随意控制美化</a:t>
            </a:r>
          </a:p>
          <a:p>
            <a:pPr algn="l" defTabSz="914400">
              <a:defRPr b="0" sz="1800">
                <a:solidFill>
                  <a:srgbClr val="FFFFFF"/>
                </a:solidFill>
              </a:defRPr>
            </a:pPr>
            <a:r>
              <a:t>Mac</a:t>
            </a:r>
            <a:r>
              <a:rPr>
                <a:latin typeface="宋体"/>
                <a:ea typeface="宋体"/>
                <a:cs typeface="宋体"/>
                <a:sym typeface="宋体"/>
              </a:rPr>
              <a:t>上的</a:t>
            </a:r>
            <a:r>
              <a:t>Launchpad</a:t>
            </a:r>
            <a:r>
              <a:rPr>
                <a:latin typeface="宋体"/>
                <a:ea typeface="宋体"/>
                <a:cs typeface="宋体"/>
                <a:sym typeface="宋体"/>
              </a:rPr>
              <a:t>也是基于</a:t>
            </a:r>
            <a:r>
              <a:t>SpringBoard</a:t>
            </a:r>
            <a:r>
              <a:rPr>
                <a:latin typeface="宋体"/>
                <a:ea typeface="宋体"/>
                <a:cs typeface="宋体"/>
                <a:sym typeface="宋体"/>
              </a:rPr>
              <a:t>，同样有</a:t>
            </a:r>
            <a:r>
              <a:t>Dock</a:t>
            </a:r>
            <a:r>
              <a:rPr>
                <a:latin typeface="宋体"/>
                <a:ea typeface="宋体"/>
                <a:cs typeface="宋体"/>
                <a:sym typeface="宋体"/>
              </a:rPr>
              <a:t>栏</a:t>
            </a:r>
          </a:p>
        </p:txBody>
      </p:sp>
      <p:sp>
        <p:nvSpPr>
          <p:cNvPr id="25" name="线条"/>
          <p:cNvSpPr/>
          <p:nvPr/>
        </p:nvSpPr>
        <p:spPr>
          <a:xfrm flipV="1">
            <a:off x="4484687" y="4849812"/>
            <a:ext cx="1" cy="949326"/>
          </a:xfrm>
          <a:prstGeom prst="line">
            <a:avLst/>
          </a:prstGeom>
          <a:ln w="25400">
            <a:solidFill>
              <a:srgbClr val="FFFFFF"/>
            </a:solidFill>
          </a:ln>
        </p:spPr>
        <p:txBody>
          <a:bodyPr lIns="45719" rIns="45719"/>
          <a:lstStyle/>
          <a:p>
            <a:pPr>
              <a:defRPr>
                <a:solidFill>
                  <a:srgbClr val="FFFFFF"/>
                </a:solidFill>
              </a:defRPr>
            </a:pPr>
          </a:p>
        </p:txBody>
      </p:sp>
      <p:sp>
        <p:nvSpPr>
          <p:cNvPr id="26" name="SpringBoard"/>
          <p:cNvSpPr txBox="1"/>
          <p:nvPr/>
        </p:nvSpPr>
        <p:spPr>
          <a:xfrm>
            <a:off x="1087437" y="5996012"/>
            <a:ext cx="1401319" cy="37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914400">
              <a:defRPr b="0" sz="1800">
                <a:solidFill>
                  <a:srgbClr val="FFFFFF"/>
                </a:solidFill>
              </a:defRPr>
            </a:lvl1pPr>
          </a:lstStyle>
          <a:p>
            <a:pPr/>
            <a:r>
              <a:t>SpringBoard</a:t>
            </a:r>
          </a:p>
        </p:txBody>
      </p:sp>
      <p:sp>
        <p:nvSpPr>
          <p:cNvPr id="27" name="线条"/>
          <p:cNvSpPr/>
          <p:nvPr/>
        </p:nvSpPr>
        <p:spPr>
          <a:xfrm flipV="1">
            <a:off x="2057400" y="3987800"/>
            <a:ext cx="0" cy="1778000"/>
          </a:xfrm>
          <a:prstGeom prst="line">
            <a:avLst/>
          </a:prstGeom>
          <a:ln w="25400">
            <a:solidFill>
              <a:srgbClr val="FFFFFF"/>
            </a:solidFill>
          </a:ln>
        </p:spPr>
        <p:txBody>
          <a:bodyPr lIns="45719" rIns="45719"/>
          <a:lstStyle/>
          <a:p>
            <a:pPr>
              <a:defRPr>
                <a:solidFill>
                  <a:srgbClr val="FFFFFF"/>
                </a:solidFill>
              </a:defRPr>
            </a:pPr>
          </a:p>
        </p:txBody>
      </p:sp>
      <p:sp>
        <p:nvSpPr>
          <p:cNvPr id="28" name="Dock"/>
          <p:cNvSpPr txBox="1"/>
          <p:nvPr/>
        </p:nvSpPr>
        <p:spPr>
          <a:xfrm>
            <a:off x="4046537" y="5996012"/>
            <a:ext cx="647853" cy="37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914400">
              <a:defRPr b="0" sz="1800">
                <a:solidFill>
                  <a:srgbClr val="FFFFFF"/>
                </a:solidFill>
              </a:defRPr>
            </a:lvl1pPr>
          </a:lstStyle>
          <a:p>
            <a:pPr/>
            <a:r>
              <a:t>Dock</a:t>
            </a:r>
          </a:p>
        </p:txBody>
      </p:sp>
      <p:pic>
        <p:nvPicPr>
          <p:cNvPr id="29" name="timg (1).jpeg" descr="timg (1).jpeg"/>
          <p:cNvPicPr>
            <a:picLocks noChangeAspect="1"/>
          </p:cNvPicPr>
          <p:nvPr/>
        </p:nvPicPr>
        <p:blipFill>
          <a:blip r:embed="rId3">
            <a:extLst/>
          </a:blip>
          <a:stretch>
            <a:fillRect/>
          </a:stretch>
        </p:blipFill>
        <p:spPr>
          <a:xfrm>
            <a:off x="7356475" y="1355725"/>
            <a:ext cx="4222750" cy="3705225"/>
          </a:xfrm>
          <a:prstGeom prst="rect">
            <a:avLst/>
          </a:prstGeom>
          <a:ln w="12700">
            <a:miter lim="400000"/>
          </a:ln>
        </p:spPr>
      </p:pic>
      <p:sp>
        <p:nvSpPr>
          <p:cNvPr id="30" name="iOS上的Spotlight，在Mac上有相同功能"/>
          <p:cNvSpPr txBox="1"/>
          <p:nvPr/>
        </p:nvSpPr>
        <p:spPr>
          <a:xfrm>
            <a:off x="906462" y="8451849"/>
            <a:ext cx="4136289" cy="41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914400">
              <a:defRPr b="0" sz="1800">
                <a:solidFill>
                  <a:srgbClr val="FFFFFF"/>
                </a:solidFill>
              </a:defRPr>
            </a:pPr>
            <a:r>
              <a:t>iOS</a:t>
            </a:r>
            <a:r>
              <a:rPr>
                <a:latin typeface="宋体"/>
                <a:ea typeface="宋体"/>
                <a:cs typeface="宋体"/>
                <a:sym typeface="宋体"/>
              </a:rPr>
              <a:t>上的</a:t>
            </a:r>
            <a:r>
              <a:t>Spotlight</a:t>
            </a:r>
            <a:r>
              <a:rPr>
                <a:latin typeface="宋体"/>
                <a:ea typeface="宋体"/>
                <a:cs typeface="宋体"/>
                <a:sym typeface="宋体"/>
              </a:rPr>
              <a:t>，在</a:t>
            </a:r>
            <a:r>
              <a:t>Mac</a:t>
            </a:r>
            <a:r>
              <a:rPr>
                <a:latin typeface="宋体"/>
                <a:ea typeface="宋体"/>
                <a:cs typeface="宋体"/>
                <a:sym typeface="宋体"/>
              </a:rPr>
              <a:t>上有相同功能</a:t>
            </a:r>
          </a:p>
        </p:txBody>
      </p:sp>
      <p:sp>
        <p:nvSpPr>
          <p:cNvPr id="31" name="Spotlight"/>
          <p:cNvSpPr txBox="1"/>
          <p:nvPr/>
        </p:nvSpPr>
        <p:spPr>
          <a:xfrm>
            <a:off x="8756650" y="5996012"/>
            <a:ext cx="1033044" cy="374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914400">
              <a:defRPr b="0" sz="1800">
                <a:solidFill>
                  <a:srgbClr val="FFFFFF"/>
                </a:solidFill>
              </a:defRPr>
            </a:lvl1pPr>
          </a:lstStyle>
          <a:p>
            <a:pPr/>
            <a:r>
              <a:t>Spotlight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 name="iOS系统基于mach OS，使用的语言是Objective-C…"/>
          <p:cNvSpPr txBox="1"/>
          <p:nvPr/>
        </p:nvSpPr>
        <p:spPr>
          <a:xfrm>
            <a:off x="1196181" y="6831755"/>
            <a:ext cx="10612438" cy="13463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333375" indent="-333375" algn="l" defTabSz="914400">
              <a:buSzPct val="145000"/>
              <a:buChar char="•"/>
              <a:defRPr b="0" sz="1800">
                <a:solidFill>
                  <a:srgbClr val="FFFFFF"/>
                </a:solidFill>
              </a:defRPr>
            </a:pPr>
            <a:r>
              <a:t>iOS</a:t>
            </a:r>
            <a:r>
              <a:rPr>
                <a:latin typeface="宋体"/>
                <a:ea typeface="宋体"/>
                <a:cs typeface="宋体"/>
                <a:sym typeface="宋体"/>
              </a:rPr>
              <a:t>系统基于</a:t>
            </a:r>
            <a:r>
              <a:t>mach OS</a:t>
            </a:r>
            <a:r>
              <a:rPr>
                <a:latin typeface="宋体"/>
                <a:ea typeface="宋体"/>
                <a:cs typeface="宋体"/>
                <a:sym typeface="宋体"/>
              </a:rPr>
              <a:t>，使用的语言是</a:t>
            </a:r>
            <a:r>
              <a:t>Objective-C</a:t>
            </a:r>
          </a:p>
          <a:p>
            <a:pPr marL="333375" indent="-333375" algn="l" defTabSz="914400">
              <a:buSzPct val="145000"/>
              <a:buChar char="•"/>
              <a:defRPr b="0" sz="1800">
                <a:solidFill>
                  <a:srgbClr val="FFFFFF"/>
                </a:solidFill>
              </a:defRPr>
            </a:pPr>
            <a:r>
              <a:t>OC</a:t>
            </a:r>
            <a:r>
              <a:rPr>
                <a:latin typeface="宋体"/>
                <a:ea typeface="宋体"/>
                <a:cs typeface="宋体"/>
                <a:sym typeface="宋体"/>
              </a:rPr>
              <a:t>受</a:t>
            </a:r>
            <a:r>
              <a:t>Smalltalk</a:t>
            </a:r>
            <a:r>
              <a:rPr>
                <a:latin typeface="宋体"/>
                <a:ea typeface="宋体"/>
                <a:cs typeface="宋体"/>
                <a:sym typeface="宋体"/>
              </a:rPr>
              <a:t>影响，是一门使用消息机制的面向对象语言</a:t>
            </a:r>
          </a:p>
          <a:p>
            <a:pPr marL="333375" indent="-333375" algn="l" defTabSz="914400">
              <a:buSzPct val="145000"/>
              <a:buChar char="•"/>
              <a:defRPr b="0" sz="1800">
                <a:solidFill>
                  <a:srgbClr val="FFFFFF"/>
                </a:solidFill>
              </a:defRPr>
            </a:pPr>
            <a:r>
              <a:t>OC</a:t>
            </a:r>
            <a:r>
              <a:rPr>
                <a:latin typeface="宋体"/>
                <a:ea typeface="宋体"/>
                <a:cs typeface="宋体"/>
                <a:sym typeface="宋体"/>
              </a:rPr>
              <a:t>起源乔布斯的</a:t>
            </a:r>
            <a:r>
              <a:t>NextStep</a:t>
            </a:r>
            <a:r>
              <a:rPr>
                <a:latin typeface="宋体"/>
                <a:ea typeface="宋体"/>
                <a:cs typeface="宋体"/>
                <a:sym typeface="宋体"/>
              </a:rPr>
              <a:t>公司，所以语言的基本类型都使用了</a:t>
            </a:r>
            <a:r>
              <a:t>NS</a:t>
            </a:r>
            <a:r>
              <a:rPr>
                <a:latin typeface="宋体"/>
                <a:ea typeface="宋体"/>
                <a:cs typeface="宋体"/>
                <a:sym typeface="宋体"/>
              </a:rPr>
              <a:t>的前缀，如：</a:t>
            </a:r>
            <a:r>
              <a:t>NSString</a:t>
            </a:r>
            <a:r>
              <a:rPr>
                <a:latin typeface="宋体"/>
                <a:ea typeface="宋体"/>
                <a:cs typeface="宋体"/>
                <a:sym typeface="宋体"/>
              </a:rPr>
              <a:t>，</a:t>
            </a:r>
            <a:r>
              <a:t>NSDate</a:t>
            </a:r>
            <a:r>
              <a:rPr>
                <a:latin typeface="宋体"/>
                <a:ea typeface="宋体"/>
                <a:cs typeface="宋体"/>
                <a:sym typeface="宋体"/>
              </a:rPr>
              <a:t>，</a:t>
            </a:r>
            <a:r>
              <a:t>NSDictionary…</a:t>
            </a:r>
          </a:p>
        </p:txBody>
      </p:sp>
      <p:sp>
        <p:nvSpPr>
          <p:cNvPr id="34" name="iOS（原名为iPhone OS）是苹果公司为其移动设备所开发的专有移动操作系统，为其公司的许多移动设备提供操作界面，支持设备包括iPhone、iPad和iPod touch。iPhone OS自iOS 4起便改名为iOS…"/>
          <p:cNvSpPr txBox="1"/>
          <p:nvPr/>
        </p:nvSpPr>
        <p:spPr>
          <a:xfrm>
            <a:off x="1196181" y="2311196"/>
            <a:ext cx="10612438" cy="388660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a:defRPr b="0" sz="1800">
                <a:solidFill>
                  <a:srgbClr val="FFFFFF"/>
                </a:solidFill>
              </a:defRPr>
            </a:pPr>
            <a:r>
              <a:t>iOS（原名为iPhone OS）是苹果公司为其移动设备所开发的专有移动操作系统，为其公司的许多移动设备提供操作界面，支持设备包括iPhone、iPad和iPod touch。iPhone OS自iOS 4起便改名为iOS</a:t>
            </a:r>
          </a:p>
          <a:p>
            <a:pPr algn="l">
              <a:defRPr b="0" sz="1800">
                <a:solidFill>
                  <a:srgbClr val="FFFFFF"/>
                </a:solidFill>
              </a:defRPr>
            </a:pPr>
          </a:p>
          <a:p>
            <a:pPr algn="l">
              <a:defRPr b="0" sz="1800">
                <a:solidFill>
                  <a:srgbClr val="FFFFFF"/>
                </a:solidFill>
              </a:defRPr>
            </a:pPr>
            <a:r>
              <a:t>iOS最初随iPhone亮相于2007年推出，并扩展至支持其他苹果公司的设备，如iPod touch（2007年9月）及iPad（2010年1月）。截至2017年1月，苹果公司的App Store已提供超过220万个iOS应用程序，当中有100万个是适用于iPad的原生应用程序。这些移动应用程序的下载总量已超过1,300亿次。</a:t>
            </a:r>
          </a:p>
          <a:p>
            <a:pPr algn="l">
              <a:defRPr b="0" sz="1800">
                <a:solidFill>
                  <a:srgbClr val="FFFFFF"/>
                </a:solidFill>
              </a:defRPr>
            </a:pPr>
          </a:p>
          <a:p>
            <a:pPr algn="l">
              <a:defRPr b="0" sz="1800">
                <a:solidFill>
                  <a:srgbClr val="FFFFFF"/>
                </a:solidFill>
              </a:defRPr>
            </a:pPr>
            <a:r>
              <a:t>iOS的用户界面是使用多点触控来直接操作。界面操控元素包括滑动条、开关及按纽。跟操作界面的控制包括滑动、点击、扭捏及反向扭捏。这些所有都在iOS操作系统及其多点触控界面中有具体的定义。内置的速度传感器能够被某些应用程序使用，当设备摇动时以的作出回应（一个常见的结果是还原指令），或以三维方式旋转（常见于切换纵向及横向之间的屏幕模式）。苹果公司把辅助功能集成到iOS中，让视力或听力障碍的用户能够在无障碍环境下正确使用其产品而获得极大的赞赏。</a:t>
            </a:r>
          </a:p>
        </p:txBody>
      </p:sp>
      <p:sp>
        <p:nvSpPr>
          <p:cNvPr id="35" name="iOS概述"/>
          <p:cNvSpPr txBox="1"/>
          <p:nvPr/>
        </p:nvSpPr>
        <p:spPr>
          <a:xfrm>
            <a:off x="1525587" y="1166812"/>
            <a:ext cx="1579373" cy="662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l" defTabSz="914400">
              <a:defRPr b="0" sz="3200">
                <a:solidFill>
                  <a:srgbClr val="FFFFFF"/>
                </a:solidFill>
              </a:defRPr>
            </a:lvl1pPr>
          </a:lstStyle>
          <a:p>
            <a:pPr>
              <a:defRPr>
                <a:latin typeface="-apple-system"/>
                <a:ea typeface="-apple-system"/>
                <a:cs typeface="-apple-system"/>
                <a:sym typeface="-apple-system"/>
              </a:defRPr>
            </a:pPr>
            <a:r>
              <a:rPr>
                <a:latin typeface="+mn-lt"/>
                <a:ea typeface="+mn-ea"/>
                <a:cs typeface="+mn-cs"/>
                <a:sym typeface="Helvetica Neue"/>
              </a:rPr>
              <a:t>iOS概述</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 name="iOS的架构"/>
          <p:cNvSpPr txBox="1"/>
          <p:nvPr>
            <p:ph type="title" idx="4294967295"/>
          </p:nvPr>
        </p:nvSpPr>
        <p:spPr>
          <a:xfrm>
            <a:off x="4005262" y="7829550"/>
            <a:ext cx="5046663" cy="935038"/>
          </a:xfrm>
          <a:prstGeom prst="rect">
            <a:avLst/>
          </a:prstGeom>
        </p:spPr>
        <p:txBody>
          <a:bodyPr>
            <a:normAutofit fontScale="100000" lnSpcReduction="0"/>
          </a:bodyPr>
          <a:lstStyle/>
          <a:p>
            <a:pPr>
              <a:defRPr sz="3200"/>
            </a:pPr>
            <a:r>
              <a:t>iOS</a:t>
            </a:r>
            <a:r>
              <a:t>的架构</a:t>
            </a:r>
          </a:p>
        </p:txBody>
      </p:sp>
      <p:pic>
        <p:nvPicPr>
          <p:cNvPr id="38" name="image.jpeg" descr="image.jpeg"/>
          <p:cNvPicPr>
            <a:picLocks noChangeAspect="1"/>
          </p:cNvPicPr>
          <p:nvPr/>
        </p:nvPicPr>
        <p:blipFill>
          <a:blip r:embed="rId2">
            <a:extLst/>
          </a:blip>
          <a:stretch>
            <a:fillRect/>
          </a:stretch>
        </p:blipFill>
        <p:spPr>
          <a:xfrm>
            <a:off x="815975" y="1924050"/>
            <a:ext cx="5399088" cy="4248150"/>
          </a:xfrm>
          <a:prstGeom prst="rect">
            <a:avLst/>
          </a:prstGeom>
          <a:ln w="12700">
            <a:miter lim="400000"/>
          </a:ln>
        </p:spPr>
      </p:pic>
      <p:sp>
        <p:nvSpPr>
          <p:cNvPr id="39" name="线条"/>
          <p:cNvSpPr/>
          <p:nvPr/>
        </p:nvSpPr>
        <p:spPr>
          <a:xfrm flipV="1">
            <a:off x="5781675" y="2084387"/>
            <a:ext cx="1873251" cy="415926"/>
          </a:xfrm>
          <a:prstGeom prst="line">
            <a:avLst/>
          </a:prstGeom>
          <a:ln w="25400">
            <a:solidFill>
              <a:srgbClr val="FFFFFF"/>
            </a:solidFill>
            <a:miter lim="400000"/>
          </a:ln>
        </p:spPr>
        <p:txBody>
          <a:bodyPr lIns="45719" rIns="45719"/>
          <a:lstStyle/>
          <a:p>
            <a:pPr>
              <a:defRPr>
                <a:solidFill>
                  <a:srgbClr val="FFFFFF"/>
                </a:solidFill>
              </a:defRPr>
            </a:pPr>
          </a:p>
        </p:txBody>
      </p:sp>
      <p:sp>
        <p:nvSpPr>
          <p:cNvPr id="40" name="Map Kit Framework、Message UI Framework、UIKit Framework"/>
          <p:cNvSpPr txBox="1"/>
          <p:nvPr/>
        </p:nvSpPr>
        <p:spPr>
          <a:xfrm>
            <a:off x="7951787" y="1474787"/>
            <a:ext cx="4365626" cy="809753"/>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2000">
                <a:solidFill>
                  <a:srgbClr val="FFFFFF"/>
                </a:solidFill>
              </a:defRPr>
            </a:pPr>
            <a:r>
              <a:t>Map Kit Framework</a:t>
            </a:r>
            <a:r>
              <a:t>、</a:t>
            </a:r>
            <a:r>
              <a:t>Message UI Framework</a:t>
            </a:r>
            <a:r>
              <a:t>、</a:t>
            </a:r>
            <a:r>
              <a:t>UIKit Framework</a:t>
            </a:r>
          </a:p>
        </p:txBody>
      </p:sp>
      <p:sp>
        <p:nvSpPr>
          <p:cNvPr id="41" name="线条"/>
          <p:cNvSpPr/>
          <p:nvPr/>
        </p:nvSpPr>
        <p:spPr>
          <a:xfrm>
            <a:off x="5781675" y="3581400"/>
            <a:ext cx="1873251" cy="0"/>
          </a:xfrm>
          <a:prstGeom prst="line">
            <a:avLst/>
          </a:prstGeom>
          <a:ln w="25400">
            <a:solidFill>
              <a:srgbClr val="FFFFFF"/>
            </a:solidFill>
            <a:miter lim="400000"/>
          </a:ln>
        </p:spPr>
        <p:txBody>
          <a:bodyPr lIns="45719" rIns="45719"/>
          <a:lstStyle/>
          <a:p>
            <a:pPr>
              <a:defRPr>
                <a:solidFill>
                  <a:srgbClr val="FFFFFF"/>
                </a:solidFill>
              </a:defRPr>
            </a:pPr>
          </a:p>
        </p:txBody>
      </p:sp>
      <p:sp>
        <p:nvSpPr>
          <p:cNvPr id="42" name="线条"/>
          <p:cNvSpPr/>
          <p:nvPr/>
        </p:nvSpPr>
        <p:spPr>
          <a:xfrm>
            <a:off x="5781675" y="4732337"/>
            <a:ext cx="1873251" cy="1"/>
          </a:xfrm>
          <a:prstGeom prst="line">
            <a:avLst/>
          </a:prstGeom>
          <a:ln w="25400">
            <a:solidFill>
              <a:srgbClr val="FFFFFF"/>
            </a:solidFill>
            <a:miter lim="400000"/>
          </a:ln>
        </p:spPr>
        <p:txBody>
          <a:bodyPr lIns="45719" rIns="45719"/>
          <a:lstStyle/>
          <a:p>
            <a:pPr>
              <a:defRPr>
                <a:solidFill>
                  <a:srgbClr val="FFFFFF"/>
                </a:solidFill>
              </a:defRPr>
            </a:pPr>
          </a:p>
        </p:txBody>
      </p:sp>
      <p:sp>
        <p:nvSpPr>
          <p:cNvPr id="43" name="线条"/>
          <p:cNvSpPr/>
          <p:nvPr/>
        </p:nvSpPr>
        <p:spPr>
          <a:xfrm>
            <a:off x="5781675" y="5740400"/>
            <a:ext cx="1873251" cy="649288"/>
          </a:xfrm>
          <a:prstGeom prst="line">
            <a:avLst/>
          </a:prstGeom>
          <a:ln w="25400">
            <a:solidFill>
              <a:srgbClr val="FFFFFF"/>
            </a:solidFill>
            <a:miter lim="400000"/>
          </a:ln>
        </p:spPr>
        <p:txBody>
          <a:bodyPr lIns="45719" rIns="45719"/>
          <a:lstStyle/>
          <a:p>
            <a:pPr>
              <a:defRPr>
                <a:solidFill>
                  <a:srgbClr val="FFFFFF"/>
                </a:solidFill>
              </a:defRPr>
            </a:pPr>
          </a:p>
        </p:txBody>
      </p:sp>
      <p:sp>
        <p:nvSpPr>
          <p:cNvPr id="44" name="Core Graphics、Core Animation、OpenGL ES、Core Text、Image I/O、Core Audio Frameworks、AV Foundation、Core Media"/>
          <p:cNvSpPr txBox="1"/>
          <p:nvPr/>
        </p:nvSpPr>
        <p:spPr>
          <a:xfrm>
            <a:off x="7951787" y="2563860"/>
            <a:ext cx="4365626" cy="153517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2000">
                <a:solidFill>
                  <a:srgbClr val="FFFFFF"/>
                </a:solidFill>
              </a:defRPr>
            </a:pPr>
            <a:r>
              <a:t>Core Graphics</a:t>
            </a:r>
            <a:r>
              <a:t>、</a:t>
            </a:r>
            <a:r>
              <a:t>Core Animation</a:t>
            </a:r>
            <a:r>
              <a:t>、</a:t>
            </a:r>
            <a:r>
              <a:t>OpenGL ES</a:t>
            </a:r>
            <a:r>
              <a:t>、</a:t>
            </a:r>
            <a:r>
              <a:t>Core Text</a:t>
            </a:r>
            <a:r>
              <a:t>、</a:t>
            </a:r>
            <a:r>
              <a:t>Image I/O</a:t>
            </a:r>
            <a:r>
              <a:t>、</a:t>
            </a:r>
            <a:r>
              <a:t>Core Audio Frameworks</a:t>
            </a:r>
            <a:r>
              <a:t>、</a:t>
            </a:r>
            <a:r>
              <a:t>AV Foundation</a:t>
            </a:r>
            <a:r>
              <a:t>、</a:t>
            </a:r>
            <a:r>
              <a:t>Core Media</a:t>
            </a:r>
          </a:p>
        </p:txBody>
      </p:sp>
      <p:sp>
        <p:nvSpPr>
          <p:cNvPr id="45" name="Address Book Framework、CFNetwork Framework、Core Foundation Framework、SQLite、XML Support等一些框架"/>
          <p:cNvSpPr txBox="1"/>
          <p:nvPr/>
        </p:nvSpPr>
        <p:spPr>
          <a:xfrm>
            <a:off x="7942262" y="4329168"/>
            <a:ext cx="4824413" cy="153517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2000">
                <a:solidFill>
                  <a:srgbClr val="FFFFFF"/>
                </a:solidFill>
              </a:defRPr>
            </a:pPr>
            <a:r>
              <a:t>Address Book Framework</a:t>
            </a:r>
            <a:r>
              <a:t>、</a:t>
            </a:r>
            <a:r>
              <a:t>CFNetwork Framework</a:t>
            </a:r>
            <a:r>
              <a:t>、</a:t>
            </a:r>
            <a:r>
              <a:t>Core Foundation Framework</a:t>
            </a:r>
            <a:r>
              <a:t>、</a:t>
            </a:r>
            <a:r>
              <a:t>SQLite</a:t>
            </a:r>
            <a:r>
              <a:t>、</a:t>
            </a:r>
            <a:r>
              <a:t>XML Support</a:t>
            </a:r>
            <a:r>
              <a:t>等一些框架</a:t>
            </a:r>
          </a:p>
        </p:txBody>
      </p:sp>
      <p:sp>
        <p:nvSpPr>
          <p:cNvPr id="46" name="包含External Accessory Framework、Security Framework、System等几个框架，基本都是基于C语言的接口"/>
          <p:cNvSpPr txBox="1"/>
          <p:nvPr/>
        </p:nvSpPr>
        <p:spPr>
          <a:xfrm>
            <a:off x="7951787" y="6094476"/>
            <a:ext cx="4365626" cy="153517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2000">
                <a:solidFill>
                  <a:srgbClr val="FFFFFF"/>
                </a:solidFill>
              </a:defRPr>
            </a:pPr>
            <a:r>
              <a:t>包含</a:t>
            </a:r>
            <a:r>
              <a:t>External Accessory Framework</a:t>
            </a:r>
            <a:r>
              <a:t>、</a:t>
            </a:r>
            <a:r>
              <a:t>Security Framework</a:t>
            </a:r>
            <a:r>
              <a:t>、</a:t>
            </a:r>
            <a:r>
              <a:t>System</a:t>
            </a:r>
            <a:r>
              <a:t>等几个框架，基本都是基于</a:t>
            </a:r>
            <a:r>
              <a:t>C</a:t>
            </a:r>
            <a:r>
              <a:t>语言的接口</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8" name="一个好看的app界面…"/>
          <p:cNvSpPr txBox="1"/>
          <p:nvPr/>
        </p:nvSpPr>
        <p:spPr>
          <a:xfrm>
            <a:off x="5166690" y="7831905"/>
            <a:ext cx="2671420" cy="102240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914400">
              <a:defRPr b="0" sz="1800">
                <a:solidFill>
                  <a:srgbClr val="FFFFFF"/>
                </a:solidFill>
              </a:defRPr>
            </a:pPr>
            <a:r>
              <a:rPr>
                <a:latin typeface="宋体"/>
                <a:ea typeface="宋体"/>
                <a:cs typeface="宋体"/>
                <a:sym typeface="宋体"/>
              </a:rPr>
              <a:t>一个好看的</a:t>
            </a:r>
            <a:r>
              <a:t>app</a:t>
            </a:r>
            <a:r>
              <a:rPr>
                <a:latin typeface="宋体"/>
                <a:ea typeface="宋体"/>
                <a:cs typeface="宋体"/>
                <a:sym typeface="宋体"/>
              </a:rPr>
              <a:t>界面</a:t>
            </a:r>
          </a:p>
          <a:p>
            <a:pPr defTabSz="914400">
              <a:defRPr b="0" sz="1800">
                <a:solidFill>
                  <a:srgbClr val="FFFFFF"/>
                </a:solidFill>
              </a:defRPr>
            </a:pPr>
          </a:p>
          <a:p>
            <a:pPr defTabSz="914400">
              <a:defRPr b="0" sz="1800">
                <a:solidFill>
                  <a:srgbClr val="FFFFFF"/>
                </a:solidFill>
              </a:defRPr>
            </a:pPr>
            <a:r>
              <a:t>iOS</a:t>
            </a:r>
            <a:r>
              <a:rPr>
                <a:latin typeface="宋体"/>
                <a:ea typeface="宋体"/>
                <a:cs typeface="宋体"/>
                <a:sym typeface="宋体"/>
              </a:rPr>
              <a:t>如何渲染出这些画面</a:t>
            </a:r>
            <a:r>
              <a:t>?</a:t>
            </a:r>
          </a:p>
        </p:txBody>
      </p:sp>
      <p:pic>
        <p:nvPicPr>
          <p:cNvPr id="49" name="dr._4x.png" descr="dr._4x.png"/>
          <p:cNvPicPr>
            <a:picLocks noChangeAspect="1"/>
          </p:cNvPicPr>
          <p:nvPr/>
        </p:nvPicPr>
        <p:blipFill>
          <a:blip r:embed="rId2">
            <a:extLst/>
          </a:blip>
          <a:srcRect l="13575" t="4617" r="13575" b="7281"/>
          <a:stretch>
            <a:fillRect/>
          </a:stretch>
        </p:blipFill>
        <p:spPr>
          <a:xfrm>
            <a:off x="766762" y="1025524"/>
            <a:ext cx="6924676" cy="6275389"/>
          </a:xfrm>
          <a:prstGeom prst="rect">
            <a:avLst/>
          </a:prstGeom>
          <a:ln w="12700">
            <a:miter lim="400000"/>
          </a:ln>
        </p:spPr>
      </p:pic>
      <p:pic>
        <p:nvPicPr>
          <p:cNvPr id="50" name="1554184044940.jpg" descr="1554184044940.jpg"/>
          <p:cNvPicPr>
            <a:picLocks noChangeAspect="1"/>
          </p:cNvPicPr>
          <p:nvPr/>
        </p:nvPicPr>
        <p:blipFill>
          <a:blip r:embed="rId3">
            <a:extLst/>
          </a:blip>
          <a:stretch>
            <a:fillRect/>
          </a:stretch>
        </p:blipFill>
        <p:spPr>
          <a:xfrm>
            <a:off x="8358770" y="1025524"/>
            <a:ext cx="3808205" cy="6275389"/>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2" name="淘宝首页视图的树形结构…"/>
          <p:cNvSpPr txBox="1"/>
          <p:nvPr/>
        </p:nvSpPr>
        <p:spPr>
          <a:xfrm>
            <a:off x="4191990" y="7870825"/>
            <a:ext cx="4620820" cy="12852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914400">
              <a:defRPr b="0" sz="1800">
                <a:solidFill>
                  <a:srgbClr val="FFFFFF"/>
                </a:solidFill>
              </a:defRPr>
            </a:pPr>
            <a:r>
              <a:t>淘宝首页视图的树形结构</a:t>
            </a:r>
          </a:p>
          <a:p>
            <a:pPr defTabSz="914400">
              <a:defRPr b="0" sz="1800">
                <a:solidFill>
                  <a:srgbClr val="FFFFFF"/>
                </a:solidFill>
              </a:defRPr>
            </a:pPr>
          </a:p>
          <a:p>
            <a:pPr defTabSz="914400">
              <a:defRPr b="0" sz="1800">
                <a:solidFill>
                  <a:srgbClr val="FFFFFF"/>
                </a:solidFill>
              </a:defRPr>
            </a:pPr>
            <a:r>
              <a:t>其中每个</a:t>
            </a:r>
            <a:r>
              <a:t>view</a:t>
            </a:r>
            <a:r>
              <a:t>又包含了类似树形结构的</a:t>
            </a:r>
            <a:r>
              <a:t>Layer</a:t>
            </a:r>
          </a:p>
        </p:txBody>
      </p:sp>
      <p:pic>
        <p:nvPicPr>
          <p:cNvPr id="53" name="image.png" descr="image.png"/>
          <p:cNvPicPr>
            <a:picLocks noChangeAspect="1"/>
          </p:cNvPicPr>
          <p:nvPr/>
        </p:nvPicPr>
        <p:blipFill>
          <a:blip r:embed="rId2">
            <a:extLst/>
          </a:blip>
          <a:stretch>
            <a:fillRect/>
          </a:stretch>
        </p:blipFill>
        <p:spPr>
          <a:xfrm>
            <a:off x="1139825" y="1039812"/>
            <a:ext cx="10725150" cy="6210301"/>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55" name="Hybrid App原生嵌套H5，使用UIKit中的UIWebview / WKWebview…"/>
          <p:cNvSpPr txBox="1"/>
          <p:nvPr/>
        </p:nvSpPr>
        <p:spPr>
          <a:xfrm>
            <a:off x="1498600" y="7300067"/>
            <a:ext cx="10007600" cy="10669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180473" indent="-180473" algn="l" defTabSz="914400">
              <a:buSzPct val="100000"/>
              <a:buChar char="•"/>
              <a:defRPr b="0" sz="1800">
                <a:solidFill>
                  <a:srgbClr val="FFFFFF"/>
                </a:solidFill>
              </a:defRPr>
            </a:pPr>
            <a:r>
              <a:t>Hybrid App</a:t>
            </a:r>
            <a:r>
              <a:t>原生嵌套</a:t>
            </a:r>
            <a:r>
              <a:t>H5</a:t>
            </a:r>
            <a:r>
              <a:t>，使用</a:t>
            </a:r>
            <a:r>
              <a:t>UIKit</a:t>
            </a:r>
            <a:r>
              <a:t>中的</a:t>
            </a:r>
            <a:r>
              <a:t>UIWebview / WKWebview</a:t>
            </a:r>
          </a:p>
          <a:p>
            <a:pPr marL="180473" indent="-180473" algn="l" defTabSz="914400">
              <a:buSzPct val="100000"/>
              <a:buChar char="•"/>
              <a:defRPr b="0" sz="1800">
                <a:solidFill>
                  <a:srgbClr val="FFFFFF"/>
                </a:solidFill>
              </a:defRPr>
            </a:pPr>
            <a:r>
              <a:t>ReactNative </a:t>
            </a:r>
            <a:r>
              <a:t>使用</a:t>
            </a:r>
            <a:r>
              <a:t>JavaScript</a:t>
            </a:r>
            <a:r>
              <a:t>桥接原生代码，调用</a:t>
            </a:r>
            <a:r>
              <a:t>UIKit</a:t>
            </a:r>
          </a:p>
          <a:p>
            <a:pPr marL="180473" indent="-180473" algn="l" defTabSz="914400">
              <a:buSzPct val="100000"/>
              <a:buChar char="•"/>
              <a:defRPr b="0" sz="1800">
                <a:solidFill>
                  <a:srgbClr val="FFFFFF"/>
                </a:solidFill>
              </a:defRPr>
            </a:pPr>
            <a:r>
              <a:t>Flutter</a:t>
            </a:r>
            <a:r>
              <a:t>使用</a:t>
            </a:r>
            <a:r>
              <a:t>Skia</a:t>
            </a:r>
            <a:r>
              <a:t>图形引擎，调用</a:t>
            </a:r>
            <a:r>
              <a:t>OpenGL</a:t>
            </a:r>
            <a:r>
              <a:t>绘制</a:t>
            </a:r>
          </a:p>
        </p:txBody>
      </p:sp>
      <p:pic>
        <p:nvPicPr>
          <p:cNvPr id="56" name="1512440555995650.png" descr="1512440555995650.png"/>
          <p:cNvPicPr>
            <a:picLocks noChangeAspect="1"/>
          </p:cNvPicPr>
          <p:nvPr/>
        </p:nvPicPr>
        <p:blipFill>
          <a:blip r:embed="rId2">
            <a:extLst/>
          </a:blip>
          <a:stretch>
            <a:fillRect/>
          </a:stretch>
        </p:blipFill>
        <p:spPr>
          <a:xfrm>
            <a:off x="2013325" y="1543049"/>
            <a:ext cx="8978150" cy="3403574"/>
          </a:xfrm>
          <a:prstGeom prst="rect">
            <a:avLst/>
          </a:prstGeom>
          <a:ln w="12700">
            <a:miter lim="400000"/>
          </a:ln>
        </p:spPr>
      </p:pic>
      <p:sp>
        <p:nvSpPr>
          <p:cNvPr id="57" name="线条"/>
          <p:cNvSpPr/>
          <p:nvPr/>
        </p:nvSpPr>
        <p:spPr>
          <a:xfrm flipV="1">
            <a:off x="6692900" y="3822700"/>
            <a:ext cx="1" cy="2362201"/>
          </a:xfrm>
          <a:prstGeom prst="line">
            <a:avLst/>
          </a:prstGeom>
          <a:ln w="25400">
            <a:solidFill>
              <a:schemeClr val="accent1">
                <a:lumOff val="-7294"/>
              </a:schemeClr>
            </a:solidFill>
          </a:ln>
          <a:effectLst>
            <a:outerShdw sx="100000" sy="100000" kx="0" ky="0" algn="b" rotWithShape="0" blurRad="38100" dist="20000" dir="5400000">
              <a:srgbClr val="000000">
                <a:alpha val="38000"/>
              </a:srgbClr>
            </a:outerShdw>
          </a:effectLst>
        </p:spPr>
        <p:txBody>
          <a:bodyPr lIns="45719" rIns="45719"/>
          <a:lstStyle/>
          <a:p>
            <a:pPr>
              <a:defRPr>
                <a:solidFill>
                  <a:srgbClr val="FFFFFF"/>
                </a:solidFill>
              </a:defRPr>
            </a:pPr>
          </a:p>
        </p:txBody>
      </p:sp>
      <p:sp>
        <p:nvSpPr>
          <p:cNvPr id="58" name="iOS8推出Metal，iOS11开始使用Metal 2"/>
          <p:cNvSpPr txBox="1"/>
          <p:nvPr/>
        </p:nvSpPr>
        <p:spPr>
          <a:xfrm>
            <a:off x="4609668" y="6153508"/>
            <a:ext cx="4166464" cy="419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914400">
              <a:defRPr b="0" sz="1800">
                <a:solidFill>
                  <a:srgbClr val="FFFFFF"/>
                </a:solidFill>
              </a:defRPr>
            </a:pPr>
            <a:r>
              <a:t>iOS8</a:t>
            </a:r>
            <a:r>
              <a:rPr>
                <a:latin typeface="宋体"/>
                <a:ea typeface="宋体"/>
                <a:cs typeface="宋体"/>
                <a:sym typeface="宋体"/>
              </a:rPr>
              <a:t>推出</a:t>
            </a:r>
            <a:r>
              <a:t>M</a:t>
            </a:r>
            <a:r>
              <a:t>etal</a:t>
            </a:r>
            <a:r>
              <a:rPr>
                <a:latin typeface="宋体"/>
                <a:ea typeface="宋体"/>
                <a:cs typeface="宋体"/>
                <a:sym typeface="宋体"/>
              </a:rPr>
              <a:t>，</a:t>
            </a:r>
            <a:r>
              <a:t>iOS11</a:t>
            </a:r>
            <a:r>
              <a:rPr>
                <a:latin typeface="宋体"/>
                <a:ea typeface="宋体"/>
                <a:cs typeface="宋体"/>
                <a:sym typeface="宋体"/>
              </a:rPr>
              <a:t>开始使用</a:t>
            </a:r>
            <a:r>
              <a:t>M</a:t>
            </a:r>
            <a:r>
              <a:t>etal</a:t>
            </a:r>
            <a:r>
              <a:t> </a:t>
            </a:r>
            <a:r>
              <a:t>2</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60" name="image.jpeg" descr="image.jpeg"/>
          <p:cNvPicPr>
            <a:picLocks noChangeAspect="1"/>
          </p:cNvPicPr>
          <p:nvPr/>
        </p:nvPicPr>
        <p:blipFill>
          <a:blip r:embed="rId2">
            <a:extLst/>
          </a:blip>
          <a:stretch>
            <a:fillRect/>
          </a:stretch>
        </p:blipFill>
        <p:spPr>
          <a:xfrm>
            <a:off x="1030287" y="1352550"/>
            <a:ext cx="10944226" cy="2303463"/>
          </a:xfrm>
          <a:prstGeom prst="rect">
            <a:avLst/>
          </a:prstGeom>
          <a:ln w="12700">
            <a:miter lim="400000"/>
          </a:ln>
        </p:spPr>
      </p:pic>
      <p:sp>
        <p:nvSpPr>
          <p:cNvPr id="61" name="1&gt; 布局 - 为视图/图层准备层级关系，以及设置图层属性(位置，背景色，边框等等)的阶段。 2&gt; 显示 - 图层的寄宿图片被绘制的阶段。绘制涉及到-drawRect:和-drawLayer:inContext:方法的调用。 3&gt; 准备 - Image decoding, Image conversion(如果图片类型不是GPU所支持的，需要对图片进行转换)。 4&gt; 提交 - Core Animation打包所有的图层和动画，然后通过IPC(进程内通信)发送到渲染服务(render server，一个单独管理动画和图层组合的一个系统进程)。这个步骤是递归的，所以如果layer tree如果比较复杂此步骤代价比较高。…"/>
          <p:cNvSpPr txBox="1"/>
          <p:nvPr/>
        </p:nvSpPr>
        <p:spPr>
          <a:xfrm>
            <a:off x="915193" y="4587875"/>
            <a:ext cx="11174414" cy="35525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l" defTabSz="914400">
              <a:defRPr b="0" sz="1800">
                <a:solidFill>
                  <a:srgbClr val="FFFFFF"/>
                </a:solidFill>
              </a:defRPr>
            </a:pPr>
            <a:r>
              <a:t>1&gt; </a:t>
            </a:r>
            <a:r>
              <a:t>布局 </a:t>
            </a:r>
            <a:r>
              <a:t>- </a:t>
            </a:r>
            <a:r>
              <a:t>为视图</a:t>
            </a:r>
            <a:r>
              <a:t>/</a:t>
            </a:r>
            <a:r>
              <a:t>图层准备层级关系，以及设置图层属性</a:t>
            </a:r>
            <a:r>
              <a:t>(</a:t>
            </a:r>
            <a:r>
              <a:t>位置，背景色，边框等等</a:t>
            </a:r>
            <a:r>
              <a:t>)</a:t>
            </a:r>
            <a:r>
              <a:t>的阶段。</a:t>
            </a:r>
            <a:br/>
            <a:r>
              <a:t>2&gt; </a:t>
            </a:r>
            <a:r>
              <a:t>显示 </a:t>
            </a:r>
            <a:r>
              <a:t>- </a:t>
            </a:r>
            <a:r>
              <a:t>图层的寄宿图片被绘制的阶段。绘制涉及到</a:t>
            </a:r>
            <a:r>
              <a:t>-drawRect:</a:t>
            </a:r>
            <a:r>
              <a:t>和</a:t>
            </a:r>
            <a:r>
              <a:t>-drawLayer:inContext:</a:t>
            </a:r>
            <a:r>
              <a:t>方法的调用。</a:t>
            </a:r>
            <a:br/>
            <a:r>
              <a:t>3&gt; </a:t>
            </a:r>
            <a:r>
              <a:t>准备 </a:t>
            </a:r>
            <a:r>
              <a:t>- Image decoding, Image conversion(</a:t>
            </a:r>
            <a:r>
              <a:t>如果图片类型不是</a:t>
            </a:r>
            <a:r>
              <a:t>GPU</a:t>
            </a:r>
            <a:r>
              <a:t>所支持的，</a:t>
            </a:r>
            <a:r>
              <a:t>需要对图片进行转换</a:t>
            </a:r>
            <a:r>
              <a:t>)</a:t>
            </a:r>
            <a:r>
              <a:t>。</a:t>
            </a:r>
            <a:br/>
            <a:r>
              <a:t>4&gt; </a:t>
            </a:r>
            <a:r>
              <a:t>提交 </a:t>
            </a:r>
            <a:r>
              <a:t>- Core Animation</a:t>
            </a:r>
            <a:r>
              <a:t>打包所有的图层和动画，然后通过</a:t>
            </a:r>
            <a:r>
              <a:t>IPC(</a:t>
            </a:r>
            <a:r>
              <a:t>进程内通信</a:t>
            </a:r>
            <a:r>
              <a:t>)</a:t>
            </a:r>
            <a:r>
              <a:t>发送到渲染服务</a:t>
            </a:r>
            <a:r>
              <a:t>(render server</a:t>
            </a:r>
            <a:r>
              <a:t>，一个单独管理动画和图层组合的一个系统进程</a:t>
            </a:r>
            <a:r>
              <a:t>)</a:t>
            </a:r>
            <a:r>
              <a:t>。这个步骤是递归的，所以如果</a:t>
            </a:r>
            <a:r>
              <a:t>layer tree</a:t>
            </a:r>
            <a:r>
              <a:t>如果比较复杂此步骤代价比较高。</a:t>
            </a:r>
          </a:p>
          <a:p>
            <a:pPr algn="l" defTabSz="914400">
              <a:defRPr b="0" sz="1800">
                <a:solidFill>
                  <a:srgbClr val="FFFFFF"/>
                </a:solidFill>
              </a:defRPr>
            </a:pPr>
          </a:p>
          <a:p>
            <a:pPr algn="l" defTabSz="914400">
              <a:defRPr b="0" sz="1800">
                <a:solidFill>
                  <a:srgbClr val="FFFFFF"/>
                </a:solidFill>
              </a:defRPr>
            </a:pPr>
            <a:r>
              <a:t>上面</a:t>
            </a:r>
            <a:r>
              <a:t>4</a:t>
            </a:r>
            <a:r>
              <a:t>个步骤发生在自己的应用程序内部，动画显示到屏幕之前还有</a:t>
            </a:r>
            <a:r>
              <a:t>2</a:t>
            </a:r>
            <a:r>
              <a:t>个步骤的工作：</a:t>
            </a:r>
            <a:br/>
            <a:r>
              <a:t>5&gt; </a:t>
            </a:r>
            <a:r>
              <a:t>对所有图层属性计算中间值，设置</a:t>
            </a:r>
            <a:r>
              <a:t>OpenGL</a:t>
            </a:r>
            <a:r>
              <a:t>几何形状来执行渲染。</a:t>
            </a:r>
            <a:br/>
            <a:r>
              <a:t>6&gt; </a:t>
            </a:r>
            <a:r>
              <a:t>在屏幕上渲染可见的三角形。</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63" name="影响CPU使用率的操作"/>
          <p:cNvSpPr txBox="1"/>
          <p:nvPr/>
        </p:nvSpPr>
        <p:spPr>
          <a:xfrm>
            <a:off x="1525587" y="1166812"/>
            <a:ext cx="4213385" cy="662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lgn="l" defTabSz="914400">
              <a:defRPr b="0" sz="3200">
                <a:solidFill>
                  <a:srgbClr val="FFFFFF"/>
                </a:solidFill>
                <a:latin typeface="-apple-system"/>
                <a:ea typeface="-apple-system"/>
                <a:cs typeface="-apple-system"/>
                <a:sym typeface="-apple-system"/>
              </a:defRPr>
            </a:pPr>
            <a:r>
              <a:rPr>
                <a:latin typeface="+mn-lt"/>
                <a:ea typeface="+mn-ea"/>
                <a:cs typeface="+mn-cs"/>
                <a:sym typeface="Helvetica Neue"/>
              </a:rPr>
              <a:t>影响</a:t>
            </a:r>
            <a:r>
              <a:t>CPU</a:t>
            </a:r>
            <a:r>
              <a:rPr>
                <a:latin typeface="+mn-lt"/>
                <a:ea typeface="+mn-ea"/>
                <a:cs typeface="+mn-cs"/>
                <a:sym typeface="Helvetica Neue"/>
              </a:rPr>
              <a:t>使用率的操作</a:t>
            </a:r>
          </a:p>
        </p:txBody>
      </p:sp>
      <p:sp>
        <p:nvSpPr>
          <p:cNvPr id="64" name="布局的计算    如果视图层级过于复杂，当视图呈现或者修改的时候，计算图层会消耗一部分时间。（UITableView的动态计算cell高度）…"/>
          <p:cNvSpPr txBox="1"/>
          <p:nvPr/>
        </p:nvSpPr>
        <p:spPr>
          <a:xfrm>
            <a:off x="1462087" y="2573337"/>
            <a:ext cx="10080626" cy="411134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lgn="l" defTabSz="914400">
              <a:buSzPct val="100000"/>
              <a:buFont typeface="Arial"/>
              <a:buChar char="•"/>
              <a:defRPr b="0" sz="1800">
                <a:solidFill>
                  <a:srgbClr val="FFFFFF"/>
                </a:solidFill>
                <a:latin typeface="-apple-system"/>
                <a:ea typeface="-apple-system"/>
                <a:cs typeface="-apple-system"/>
                <a:sym typeface="-apple-system"/>
              </a:defRPr>
            </a:pPr>
            <a:r>
              <a:rPr>
                <a:latin typeface="+mn-lt"/>
                <a:ea typeface="+mn-ea"/>
                <a:cs typeface="+mn-cs"/>
                <a:sym typeface="Helvetica Neue"/>
              </a:rPr>
              <a:t>布局的计算    如果视图层级过于复杂，当视图呈现或者修改的时候，计算图层会消耗一部分时间。（</a:t>
            </a:r>
            <a:r>
              <a:rPr>
                <a:latin typeface="+mn-lt"/>
                <a:ea typeface="+mn-ea"/>
                <a:cs typeface="+mn-cs"/>
                <a:sym typeface="Helvetica Neue"/>
              </a:rPr>
              <a:t>UITableView</a:t>
            </a:r>
            <a:r>
              <a:rPr>
                <a:latin typeface="+mn-lt"/>
                <a:ea typeface="+mn-ea"/>
                <a:cs typeface="+mn-cs"/>
                <a:sym typeface="Helvetica Neue"/>
              </a:rPr>
              <a:t>的动态计算</a:t>
            </a:r>
            <a:r>
              <a:rPr>
                <a:latin typeface="+mn-lt"/>
                <a:ea typeface="+mn-ea"/>
                <a:cs typeface="+mn-cs"/>
                <a:sym typeface="Helvetica Neue"/>
              </a:rPr>
              <a:t>cell</a:t>
            </a:r>
            <a:r>
              <a:rPr>
                <a:latin typeface="+mn-lt"/>
                <a:ea typeface="+mn-ea"/>
                <a:cs typeface="+mn-cs"/>
                <a:sym typeface="Helvetica Neue"/>
              </a:rPr>
              <a:t>高度）</a:t>
            </a:r>
            <a:endParaRPr>
              <a:latin typeface="+mn-lt"/>
              <a:ea typeface="+mn-ea"/>
              <a:cs typeface="+mn-cs"/>
              <a:sym typeface="Helvetica Neue"/>
            </a:endParaRPr>
          </a:p>
          <a:p>
            <a:pPr marL="342900" indent="-342900" algn="l" defTabSz="914400">
              <a:buSzPct val="100000"/>
              <a:buFont typeface="Arial"/>
              <a:buChar char="•"/>
              <a:defRPr b="0" sz="1800">
                <a:solidFill>
                  <a:srgbClr val="FFFFFF"/>
                </a:solidFill>
              </a:defRPr>
            </a:pPr>
          </a:p>
          <a:p>
            <a:pPr marL="342900" indent="-342900" algn="l" defTabSz="914400">
              <a:buSzPct val="100000"/>
              <a:buFont typeface="Arial"/>
              <a:buChar char="•"/>
              <a:defRPr b="0" sz="1800">
                <a:solidFill>
                  <a:srgbClr val="FFFFFF"/>
                </a:solidFill>
              </a:defRPr>
            </a:pPr>
            <a:r>
              <a:t>解压图片    图片绘制到屏幕上之前，必须把它扩展成完整的未解压的尺寸</a:t>
            </a:r>
          </a:p>
          <a:p>
            <a:pPr marL="342900" indent="-342900" algn="l" defTabSz="914400">
              <a:buSzPct val="100000"/>
              <a:buFont typeface="Arial"/>
              <a:buChar char="•"/>
              <a:defRPr b="0" sz="1800">
                <a:solidFill>
                  <a:srgbClr val="FFFFFF"/>
                </a:solidFill>
              </a:defRPr>
            </a:pPr>
          </a:p>
          <a:p>
            <a:pPr marL="342900" indent="-342900" algn="l" defTabSz="914400">
              <a:buSzPct val="100000"/>
              <a:buFont typeface="Arial"/>
              <a:buChar char="•"/>
              <a:defRPr b="0" sz="1800">
                <a:solidFill>
                  <a:srgbClr val="FFFFFF"/>
                </a:solidFill>
              </a:defRPr>
            </a:pPr>
            <a:r>
              <a:t>图片转换    图片的颜色格式不是</a:t>
            </a:r>
            <a:r>
              <a:t>32bit</a:t>
            </a:r>
            <a:r>
              <a:t>，那么</a:t>
            </a:r>
            <a:r>
              <a:t>CPU</a:t>
            </a:r>
            <a:r>
              <a:t>会先进行颜色格式转换，然后</a:t>
            </a:r>
            <a:r>
              <a:t>GPU</a:t>
            </a:r>
            <a:r>
              <a:t>才会进行渲染</a:t>
            </a:r>
          </a:p>
          <a:p>
            <a:pPr marL="342900" indent="-342900" algn="l" defTabSz="914400">
              <a:buSzPct val="100000"/>
              <a:buFont typeface="Arial"/>
              <a:buChar char="•"/>
              <a:defRPr b="0" sz="1800">
                <a:solidFill>
                  <a:srgbClr val="FFFFFF"/>
                </a:solidFill>
              </a:defRPr>
            </a:pPr>
          </a:p>
          <a:p>
            <a:pPr marL="342900" indent="-342900" algn="l" defTabSz="914400">
              <a:buSzPct val="100000"/>
              <a:buFont typeface="Arial"/>
              <a:buChar char="•"/>
              <a:defRPr b="0" sz="1800">
                <a:solidFill>
                  <a:srgbClr val="FFFFFF"/>
                </a:solidFill>
              </a:defRPr>
            </a:pPr>
            <a:r>
              <a:t>绘制  </a:t>
            </a:r>
            <a:r>
              <a:t>CALayer</a:t>
            </a:r>
            <a:r>
              <a:t>（普通</a:t>
            </a:r>
            <a:r>
              <a:t>bitmap</a:t>
            </a:r>
            <a:r>
              <a:t>）、</a:t>
            </a:r>
            <a:r>
              <a:t>CAGradientLayer</a:t>
            </a:r>
            <a:r>
              <a:t>（渐变色）、</a:t>
            </a:r>
            <a:r>
              <a:t>CAScrollLayer</a:t>
            </a:r>
            <a:r>
              <a:t>（滚动视图）、</a:t>
            </a:r>
            <a:r>
              <a:t>CATiledLayer</a:t>
            </a:r>
            <a:r>
              <a:t>（异步绘制）、</a:t>
            </a:r>
            <a:r>
              <a:t>CAShapeLayer</a:t>
            </a:r>
            <a:r>
              <a:t>（贝塞尔曲线，硬件加速）</a:t>
            </a:r>
            <a:r>
              <a:t>…</a:t>
            </a:r>
          </a:p>
          <a:p>
            <a:pPr marL="342900" indent="-342900" algn="l" defTabSz="914400">
              <a:buSzPct val="100000"/>
              <a:buFont typeface="Arial"/>
              <a:buChar char="•"/>
              <a:defRPr b="0" sz="1800">
                <a:solidFill>
                  <a:srgbClr val="FFFFFF"/>
                </a:solidFill>
              </a:defRPr>
            </a:pPr>
          </a:p>
          <a:p>
            <a:pPr marL="342900" indent="-342900" algn="l" defTabSz="914400">
              <a:buSzPct val="100000"/>
              <a:buFont typeface="Arial"/>
              <a:buChar char="•"/>
              <a:defRPr b="0" sz="1800">
                <a:solidFill>
                  <a:srgbClr val="FFFFFF"/>
                </a:solidFill>
              </a:defRPr>
            </a:pPr>
            <a:r>
              <a:t>像素对齐   建议总是将</a:t>
            </a:r>
            <a:r>
              <a:t>layer</a:t>
            </a:r>
            <a:r>
              <a:t>对象的宽高设置成整数，尽管可以设置成浮点数，但是由于会根据</a:t>
            </a:r>
            <a:r>
              <a:t>layer</a:t>
            </a:r>
            <a:r>
              <a:t>的</a:t>
            </a:r>
            <a:r>
              <a:t>bounds</a:t>
            </a:r>
            <a:r>
              <a:t>来创建位图图片，</a:t>
            </a:r>
            <a:r>
              <a:t>Core Animation</a:t>
            </a:r>
            <a:r>
              <a:t>最终会将</a:t>
            </a:r>
            <a:r>
              <a:t>layer</a:t>
            </a:r>
            <a:r>
              <a:t>宽高转换成整数</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A7A7A7"/>
      </a:dk2>
      <a:lt2>
        <a:srgbClr val="535353"/>
      </a:lt2>
      <a:accent1>
        <a:srgbClr val="0076BA"/>
      </a:accent1>
      <a:accent2>
        <a:srgbClr val="00A89D"/>
      </a:accent2>
      <a:accent3>
        <a:srgbClr val="9BBB59"/>
      </a:accent3>
      <a:accent4>
        <a:srgbClr val="8064A2"/>
      </a:accent4>
      <a:accent5>
        <a:srgbClr val="4BACC6"/>
      </a:accent5>
      <a:accent6>
        <a:srgbClr val="F79646"/>
      </a:accent6>
      <a:hlink>
        <a:srgbClr val="0000FF"/>
      </a:hlink>
      <a:folHlink>
        <a:srgbClr val="FF00FF"/>
      </a:folHlink>
    </a:clrScheme>
    <a:fontScheme name="Black">
      <a:majorFont>
        <a:latin typeface="Helvetica"/>
        <a:ea typeface="Helvetica"/>
        <a:cs typeface="Helvetica"/>
      </a:majorFont>
      <a:minorFont>
        <a:latin typeface="Helvetica Neue"/>
        <a:ea typeface="Helvetica Neue"/>
        <a:cs typeface="Helvetica Neue"/>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A7A7A7"/>
      </a:dk2>
      <a:lt2>
        <a:srgbClr val="535353"/>
      </a:lt2>
      <a:accent1>
        <a:srgbClr val="0076BA"/>
      </a:accent1>
      <a:accent2>
        <a:srgbClr val="00A89D"/>
      </a:accent2>
      <a:accent3>
        <a:srgbClr val="9BBB59"/>
      </a:accent3>
      <a:accent4>
        <a:srgbClr val="8064A2"/>
      </a:accent4>
      <a:accent5>
        <a:srgbClr val="4BACC6"/>
      </a:accent5>
      <a:accent6>
        <a:srgbClr val="F79646"/>
      </a:accent6>
      <a:hlink>
        <a:srgbClr val="0000FF"/>
      </a:hlink>
      <a:folHlink>
        <a:srgbClr val="FF00FF"/>
      </a:folHlink>
    </a:clrScheme>
    <a:fontScheme name="Black">
      <a:majorFont>
        <a:latin typeface="Helvetica"/>
        <a:ea typeface="Helvetica"/>
        <a:cs typeface="Helvetica"/>
      </a:majorFont>
      <a:minorFont>
        <a:latin typeface="Helvetica Neue"/>
        <a:ea typeface="Helvetica Neue"/>
        <a:cs typeface="Helvetica Neue"/>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